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56500"/>
  <p:notesSz cx="10693400" cy="7556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0" y="-14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1441" y="348995"/>
            <a:ext cx="1094228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29034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57912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416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89978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86549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29590" y="1965960"/>
            <a:ext cx="6216650" cy="1754505"/>
          </a:xfrm>
          <a:custGeom>
            <a:avLst/>
            <a:gdLst/>
            <a:ahLst/>
            <a:cxnLst/>
            <a:rect l="l" t="t" r="r" b="b"/>
            <a:pathLst>
              <a:path w="6216650" h="1754504">
                <a:moveTo>
                  <a:pt x="6216396" y="1748028"/>
                </a:moveTo>
                <a:lnTo>
                  <a:pt x="6216396" y="6096"/>
                </a:lnTo>
                <a:lnTo>
                  <a:pt x="6210300" y="0"/>
                </a:lnTo>
                <a:lnTo>
                  <a:pt x="6096" y="0"/>
                </a:lnTo>
                <a:lnTo>
                  <a:pt x="0" y="6096"/>
                </a:lnTo>
                <a:lnTo>
                  <a:pt x="0" y="1748028"/>
                </a:lnTo>
                <a:lnTo>
                  <a:pt x="6096" y="1754124"/>
                </a:lnTo>
                <a:lnTo>
                  <a:pt x="12192" y="1754124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6190488" y="25908"/>
                </a:lnTo>
                <a:lnTo>
                  <a:pt x="6190488" y="12192"/>
                </a:lnTo>
                <a:lnTo>
                  <a:pt x="6202680" y="25908"/>
                </a:lnTo>
                <a:lnTo>
                  <a:pt x="6202680" y="1754124"/>
                </a:lnTo>
                <a:lnTo>
                  <a:pt x="6210300" y="1754124"/>
                </a:lnTo>
                <a:lnTo>
                  <a:pt x="6216396" y="1748028"/>
                </a:lnTo>
                <a:close/>
              </a:path>
              <a:path w="6216650" h="1754504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6216650" h="1754504">
                <a:moveTo>
                  <a:pt x="25908" y="1728216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728216"/>
                </a:lnTo>
                <a:lnTo>
                  <a:pt x="25908" y="1728216"/>
                </a:lnTo>
                <a:close/>
              </a:path>
              <a:path w="6216650" h="1754504">
                <a:moveTo>
                  <a:pt x="6202680" y="1728216"/>
                </a:moveTo>
                <a:lnTo>
                  <a:pt x="12192" y="1728216"/>
                </a:lnTo>
                <a:lnTo>
                  <a:pt x="25908" y="1740408"/>
                </a:lnTo>
                <a:lnTo>
                  <a:pt x="25908" y="1754124"/>
                </a:lnTo>
                <a:lnTo>
                  <a:pt x="6190488" y="1754124"/>
                </a:lnTo>
                <a:lnTo>
                  <a:pt x="6190488" y="1740408"/>
                </a:lnTo>
                <a:lnTo>
                  <a:pt x="6202680" y="1728216"/>
                </a:lnTo>
                <a:close/>
              </a:path>
              <a:path w="6216650" h="1754504">
                <a:moveTo>
                  <a:pt x="25908" y="1754124"/>
                </a:moveTo>
                <a:lnTo>
                  <a:pt x="25908" y="1740408"/>
                </a:lnTo>
                <a:lnTo>
                  <a:pt x="12192" y="1728216"/>
                </a:lnTo>
                <a:lnTo>
                  <a:pt x="12192" y="1754124"/>
                </a:lnTo>
                <a:lnTo>
                  <a:pt x="25908" y="1754124"/>
                </a:lnTo>
                <a:close/>
              </a:path>
              <a:path w="6216650" h="1754504">
                <a:moveTo>
                  <a:pt x="6202680" y="25908"/>
                </a:moveTo>
                <a:lnTo>
                  <a:pt x="6190488" y="12192"/>
                </a:lnTo>
                <a:lnTo>
                  <a:pt x="6190488" y="25908"/>
                </a:lnTo>
                <a:lnTo>
                  <a:pt x="6202680" y="25908"/>
                </a:lnTo>
                <a:close/>
              </a:path>
              <a:path w="6216650" h="1754504">
                <a:moveTo>
                  <a:pt x="6202680" y="1728216"/>
                </a:moveTo>
                <a:lnTo>
                  <a:pt x="6202680" y="25908"/>
                </a:lnTo>
                <a:lnTo>
                  <a:pt x="6190488" y="25908"/>
                </a:lnTo>
                <a:lnTo>
                  <a:pt x="6190488" y="1728216"/>
                </a:lnTo>
                <a:lnTo>
                  <a:pt x="6202680" y="1728216"/>
                </a:lnTo>
                <a:close/>
              </a:path>
              <a:path w="6216650" h="1754504">
                <a:moveTo>
                  <a:pt x="6202680" y="1754124"/>
                </a:moveTo>
                <a:lnTo>
                  <a:pt x="6202680" y="1728216"/>
                </a:lnTo>
                <a:lnTo>
                  <a:pt x="6190488" y="1740408"/>
                </a:lnTo>
                <a:lnTo>
                  <a:pt x="6190488" y="1754124"/>
                </a:lnTo>
                <a:lnTo>
                  <a:pt x="6202680" y="1754124"/>
                </a:lnTo>
                <a:close/>
              </a:path>
            </a:pathLst>
          </a:custGeom>
          <a:solidFill>
            <a:srgbClr val="595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79206" y="3148074"/>
            <a:ext cx="5934987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Sylvie </a:t>
            </a:r>
            <a:r>
              <a:rPr spc="-10" dirty="0"/>
              <a:t>Auger ÉIF</a:t>
            </a:r>
            <a:r>
              <a:rPr spc="40" dirty="0"/>
              <a:t> </a:t>
            </a:r>
            <a:r>
              <a:rPr spc="-5" dirty="0"/>
              <a:t>UQTR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18-10-21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Sylvie </a:t>
            </a:r>
            <a:r>
              <a:rPr spc="-10" dirty="0"/>
              <a:t>Auger ÉIF</a:t>
            </a:r>
            <a:r>
              <a:rPr spc="40" dirty="0"/>
              <a:t> </a:t>
            </a:r>
            <a:r>
              <a:rPr spc="-5" dirty="0"/>
              <a:t>UQTR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18-10-21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Sylvie </a:t>
            </a:r>
            <a:r>
              <a:rPr spc="-10" dirty="0"/>
              <a:t>Auger ÉIF</a:t>
            </a:r>
            <a:r>
              <a:rPr spc="40" dirty="0"/>
              <a:t> </a:t>
            </a:r>
            <a:r>
              <a:rPr spc="-5" dirty="0"/>
              <a:t>UQTR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18-10-21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Sylvie </a:t>
            </a:r>
            <a:r>
              <a:rPr spc="-10" dirty="0"/>
              <a:t>Auger ÉIF</a:t>
            </a:r>
            <a:r>
              <a:rPr spc="40" dirty="0"/>
              <a:t> </a:t>
            </a:r>
            <a:r>
              <a:rPr spc="-5" dirty="0"/>
              <a:t>UQTR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18-10-21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Sylvie </a:t>
            </a:r>
            <a:r>
              <a:rPr spc="-10" dirty="0"/>
              <a:t>Auger ÉIF</a:t>
            </a:r>
            <a:r>
              <a:rPr spc="40" dirty="0"/>
              <a:t> </a:t>
            </a:r>
            <a:r>
              <a:rPr spc="-5" dirty="0"/>
              <a:t>UQTR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18-10-21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62465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8175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273" y="598423"/>
            <a:ext cx="8230853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86444" y="2207157"/>
            <a:ext cx="7155815" cy="231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06841" y="6916715"/>
            <a:ext cx="1362075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Sylvie </a:t>
            </a:r>
            <a:r>
              <a:rPr spc="-10" dirty="0"/>
              <a:t>Auger ÉIF</a:t>
            </a:r>
            <a:r>
              <a:rPr spc="40" dirty="0"/>
              <a:t> </a:t>
            </a:r>
            <a:r>
              <a:rPr spc="-5" dirty="0"/>
              <a:t>UQTR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18-10-21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3745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L</a:t>
            </a:r>
            <a:r>
              <a:rPr dirty="0"/>
              <a:t>ES </a:t>
            </a:r>
            <a:r>
              <a:rPr sz="3200" dirty="0"/>
              <a:t>P</a:t>
            </a:r>
            <a:r>
              <a:rPr dirty="0"/>
              <a:t>RONOMS</a:t>
            </a:r>
            <a:r>
              <a:rPr spc="310" dirty="0"/>
              <a:t> </a:t>
            </a:r>
            <a:r>
              <a:rPr dirty="0"/>
              <a:t>COMPLÉMENTS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851797" y="348995"/>
            <a:ext cx="57911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441" y="348995"/>
            <a:ext cx="1094228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9034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57912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7046" y="348995"/>
            <a:ext cx="28955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16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9978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6549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93269" y="3777995"/>
            <a:ext cx="76199" cy="3428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83673" y="3777996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1295396" y="647700"/>
                </a:moveTo>
                <a:lnTo>
                  <a:pt x="1293622" y="599497"/>
                </a:lnTo>
                <a:lnTo>
                  <a:pt x="1288383" y="552235"/>
                </a:lnTo>
                <a:lnTo>
                  <a:pt x="1279804" y="506039"/>
                </a:lnTo>
                <a:lnTo>
                  <a:pt x="1268008" y="461036"/>
                </a:lnTo>
                <a:lnTo>
                  <a:pt x="1253121" y="417355"/>
                </a:lnTo>
                <a:lnTo>
                  <a:pt x="1235267" y="375121"/>
                </a:lnTo>
                <a:lnTo>
                  <a:pt x="1214570" y="334462"/>
                </a:lnTo>
                <a:lnTo>
                  <a:pt x="1191155" y="295506"/>
                </a:lnTo>
                <a:lnTo>
                  <a:pt x="1165147" y="258378"/>
                </a:lnTo>
                <a:lnTo>
                  <a:pt x="1136670" y="223207"/>
                </a:lnTo>
                <a:lnTo>
                  <a:pt x="1105849" y="190119"/>
                </a:lnTo>
                <a:lnTo>
                  <a:pt x="1072808" y="159241"/>
                </a:lnTo>
                <a:lnTo>
                  <a:pt x="1037671" y="130701"/>
                </a:lnTo>
                <a:lnTo>
                  <a:pt x="1000564" y="104625"/>
                </a:lnTo>
                <a:lnTo>
                  <a:pt x="961610" y="81142"/>
                </a:lnTo>
                <a:lnTo>
                  <a:pt x="920934" y="60377"/>
                </a:lnTo>
                <a:lnTo>
                  <a:pt x="878662" y="42458"/>
                </a:lnTo>
                <a:lnTo>
                  <a:pt x="834916" y="27512"/>
                </a:lnTo>
                <a:lnTo>
                  <a:pt x="789822" y="15666"/>
                </a:lnTo>
                <a:lnTo>
                  <a:pt x="743505" y="7047"/>
                </a:lnTo>
                <a:lnTo>
                  <a:pt x="696088" y="1783"/>
                </a:lnTo>
                <a:lnTo>
                  <a:pt x="647696" y="0"/>
                </a:lnTo>
                <a:lnTo>
                  <a:pt x="599494" y="1783"/>
                </a:lnTo>
                <a:lnTo>
                  <a:pt x="552232" y="7047"/>
                </a:lnTo>
                <a:lnTo>
                  <a:pt x="506036" y="15666"/>
                </a:lnTo>
                <a:lnTo>
                  <a:pt x="461034" y="27512"/>
                </a:lnTo>
                <a:lnTo>
                  <a:pt x="417352" y="42458"/>
                </a:lnTo>
                <a:lnTo>
                  <a:pt x="375119" y="60377"/>
                </a:lnTo>
                <a:lnTo>
                  <a:pt x="334460" y="81142"/>
                </a:lnTo>
                <a:lnTo>
                  <a:pt x="295503" y="104625"/>
                </a:lnTo>
                <a:lnTo>
                  <a:pt x="258376" y="130701"/>
                </a:lnTo>
                <a:lnTo>
                  <a:pt x="223205" y="159241"/>
                </a:lnTo>
                <a:lnTo>
                  <a:pt x="190117" y="190119"/>
                </a:lnTo>
                <a:lnTo>
                  <a:pt x="159240" y="223207"/>
                </a:lnTo>
                <a:lnTo>
                  <a:pt x="130700" y="258378"/>
                </a:lnTo>
                <a:lnTo>
                  <a:pt x="104624" y="295506"/>
                </a:lnTo>
                <a:lnTo>
                  <a:pt x="81141" y="334462"/>
                </a:lnTo>
                <a:lnTo>
                  <a:pt x="60376" y="375121"/>
                </a:lnTo>
                <a:lnTo>
                  <a:pt x="42457" y="417355"/>
                </a:lnTo>
                <a:lnTo>
                  <a:pt x="27511" y="461036"/>
                </a:lnTo>
                <a:lnTo>
                  <a:pt x="15666" y="506039"/>
                </a:lnTo>
                <a:lnTo>
                  <a:pt x="7047" y="552235"/>
                </a:lnTo>
                <a:lnTo>
                  <a:pt x="1783" y="599497"/>
                </a:lnTo>
                <a:lnTo>
                  <a:pt x="0" y="647700"/>
                </a:lnTo>
                <a:lnTo>
                  <a:pt x="1783" y="696091"/>
                </a:lnTo>
                <a:lnTo>
                  <a:pt x="7047" y="743508"/>
                </a:lnTo>
                <a:lnTo>
                  <a:pt x="15666" y="789825"/>
                </a:lnTo>
                <a:lnTo>
                  <a:pt x="27511" y="834919"/>
                </a:lnTo>
                <a:lnTo>
                  <a:pt x="42457" y="878665"/>
                </a:lnTo>
                <a:lnTo>
                  <a:pt x="60376" y="920938"/>
                </a:lnTo>
                <a:lnTo>
                  <a:pt x="81141" y="961613"/>
                </a:lnTo>
                <a:lnTo>
                  <a:pt x="104624" y="1000567"/>
                </a:lnTo>
                <a:lnTo>
                  <a:pt x="130700" y="1037674"/>
                </a:lnTo>
                <a:lnTo>
                  <a:pt x="159240" y="1072811"/>
                </a:lnTo>
                <a:lnTo>
                  <a:pt x="190117" y="1105852"/>
                </a:lnTo>
                <a:lnTo>
                  <a:pt x="223205" y="1136673"/>
                </a:lnTo>
                <a:lnTo>
                  <a:pt x="258376" y="1165150"/>
                </a:lnTo>
                <a:lnTo>
                  <a:pt x="295503" y="1191158"/>
                </a:lnTo>
                <a:lnTo>
                  <a:pt x="334460" y="1214573"/>
                </a:lnTo>
                <a:lnTo>
                  <a:pt x="375119" y="1235270"/>
                </a:lnTo>
                <a:lnTo>
                  <a:pt x="417352" y="1253124"/>
                </a:lnTo>
                <a:lnTo>
                  <a:pt x="461034" y="1268011"/>
                </a:lnTo>
                <a:lnTo>
                  <a:pt x="506036" y="1279807"/>
                </a:lnTo>
                <a:lnTo>
                  <a:pt x="552232" y="1288386"/>
                </a:lnTo>
                <a:lnTo>
                  <a:pt x="599494" y="1293626"/>
                </a:lnTo>
                <a:lnTo>
                  <a:pt x="647696" y="1295400"/>
                </a:lnTo>
                <a:lnTo>
                  <a:pt x="696088" y="1293626"/>
                </a:lnTo>
                <a:lnTo>
                  <a:pt x="743505" y="1288386"/>
                </a:lnTo>
                <a:lnTo>
                  <a:pt x="789822" y="1279807"/>
                </a:lnTo>
                <a:lnTo>
                  <a:pt x="834916" y="1268011"/>
                </a:lnTo>
                <a:lnTo>
                  <a:pt x="878662" y="1253124"/>
                </a:lnTo>
                <a:lnTo>
                  <a:pt x="920934" y="1235270"/>
                </a:lnTo>
                <a:lnTo>
                  <a:pt x="961610" y="1214573"/>
                </a:lnTo>
                <a:lnTo>
                  <a:pt x="1000564" y="1191158"/>
                </a:lnTo>
                <a:lnTo>
                  <a:pt x="1037671" y="1165150"/>
                </a:lnTo>
                <a:lnTo>
                  <a:pt x="1072808" y="1136673"/>
                </a:lnTo>
                <a:lnTo>
                  <a:pt x="1105849" y="1105852"/>
                </a:lnTo>
                <a:lnTo>
                  <a:pt x="1136670" y="1072811"/>
                </a:lnTo>
                <a:lnTo>
                  <a:pt x="1165147" y="1037674"/>
                </a:lnTo>
                <a:lnTo>
                  <a:pt x="1191155" y="1000567"/>
                </a:lnTo>
                <a:lnTo>
                  <a:pt x="1214570" y="961613"/>
                </a:lnTo>
                <a:lnTo>
                  <a:pt x="1235267" y="920938"/>
                </a:lnTo>
                <a:lnTo>
                  <a:pt x="1253121" y="878665"/>
                </a:lnTo>
                <a:lnTo>
                  <a:pt x="1268008" y="834919"/>
                </a:lnTo>
                <a:lnTo>
                  <a:pt x="1279804" y="789825"/>
                </a:lnTo>
                <a:lnTo>
                  <a:pt x="1288383" y="743508"/>
                </a:lnTo>
                <a:lnTo>
                  <a:pt x="1293622" y="696091"/>
                </a:lnTo>
                <a:lnTo>
                  <a:pt x="1295396" y="64770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84710" y="5216652"/>
            <a:ext cx="641985" cy="641985"/>
          </a:xfrm>
          <a:custGeom>
            <a:avLst/>
            <a:gdLst/>
            <a:ahLst/>
            <a:cxnLst/>
            <a:rect l="l" t="t" r="r" b="b"/>
            <a:pathLst>
              <a:path w="641985" h="641985">
                <a:moveTo>
                  <a:pt x="641604" y="320040"/>
                </a:moveTo>
                <a:lnTo>
                  <a:pt x="638099" y="272739"/>
                </a:lnTo>
                <a:lnTo>
                  <a:pt x="627923" y="227596"/>
                </a:lnTo>
                <a:lnTo>
                  <a:pt x="611585" y="185105"/>
                </a:lnTo>
                <a:lnTo>
                  <a:pt x="589593" y="145761"/>
                </a:lnTo>
                <a:lnTo>
                  <a:pt x="562455" y="110057"/>
                </a:lnTo>
                <a:lnTo>
                  <a:pt x="530680" y="78490"/>
                </a:lnTo>
                <a:lnTo>
                  <a:pt x="494776" y="51552"/>
                </a:lnTo>
                <a:lnTo>
                  <a:pt x="455252" y="29740"/>
                </a:lnTo>
                <a:lnTo>
                  <a:pt x="412615" y="13547"/>
                </a:lnTo>
                <a:lnTo>
                  <a:pt x="367375" y="3469"/>
                </a:lnTo>
                <a:lnTo>
                  <a:pt x="320040" y="0"/>
                </a:lnTo>
                <a:lnTo>
                  <a:pt x="272739" y="3469"/>
                </a:lnTo>
                <a:lnTo>
                  <a:pt x="227596" y="13547"/>
                </a:lnTo>
                <a:lnTo>
                  <a:pt x="185105" y="29740"/>
                </a:lnTo>
                <a:lnTo>
                  <a:pt x="145761" y="51552"/>
                </a:lnTo>
                <a:lnTo>
                  <a:pt x="110057" y="78490"/>
                </a:lnTo>
                <a:lnTo>
                  <a:pt x="78490" y="110057"/>
                </a:lnTo>
                <a:lnTo>
                  <a:pt x="51552" y="145761"/>
                </a:lnTo>
                <a:lnTo>
                  <a:pt x="29740" y="185105"/>
                </a:lnTo>
                <a:lnTo>
                  <a:pt x="13547" y="227596"/>
                </a:lnTo>
                <a:lnTo>
                  <a:pt x="3469" y="272739"/>
                </a:lnTo>
                <a:lnTo>
                  <a:pt x="0" y="320040"/>
                </a:lnTo>
                <a:lnTo>
                  <a:pt x="3469" y="367719"/>
                </a:lnTo>
                <a:lnTo>
                  <a:pt x="13547" y="413172"/>
                </a:lnTo>
                <a:lnTo>
                  <a:pt x="29740" y="455911"/>
                </a:lnTo>
                <a:lnTo>
                  <a:pt x="51552" y="495450"/>
                </a:lnTo>
                <a:lnTo>
                  <a:pt x="78490" y="531298"/>
                </a:lnTo>
                <a:lnTo>
                  <a:pt x="110057" y="562970"/>
                </a:lnTo>
                <a:lnTo>
                  <a:pt x="145761" y="589978"/>
                </a:lnTo>
                <a:lnTo>
                  <a:pt x="185105" y="611832"/>
                </a:lnTo>
                <a:lnTo>
                  <a:pt x="227596" y="628047"/>
                </a:lnTo>
                <a:lnTo>
                  <a:pt x="272739" y="638133"/>
                </a:lnTo>
                <a:lnTo>
                  <a:pt x="320040" y="641604"/>
                </a:lnTo>
                <a:lnTo>
                  <a:pt x="367375" y="638133"/>
                </a:lnTo>
                <a:lnTo>
                  <a:pt x="412615" y="628047"/>
                </a:lnTo>
                <a:lnTo>
                  <a:pt x="455252" y="611832"/>
                </a:lnTo>
                <a:lnTo>
                  <a:pt x="494776" y="589978"/>
                </a:lnTo>
                <a:lnTo>
                  <a:pt x="530680" y="562970"/>
                </a:lnTo>
                <a:lnTo>
                  <a:pt x="562455" y="531298"/>
                </a:lnTo>
                <a:lnTo>
                  <a:pt x="589593" y="495450"/>
                </a:lnTo>
                <a:lnTo>
                  <a:pt x="611585" y="455911"/>
                </a:lnTo>
                <a:lnTo>
                  <a:pt x="627923" y="413172"/>
                </a:lnTo>
                <a:lnTo>
                  <a:pt x="638099" y="367719"/>
                </a:lnTo>
                <a:lnTo>
                  <a:pt x="641604" y="32004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5254" y="5850636"/>
            <a:ext cx="13716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8278" y="6137148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274320" y="137160"/>
                </a:moveTo>
                <a:lnTo>
                  <a:pt x="267370" y="94219"/>
                </a:lnTo>
                <a:lnTo>
                  <a:pt x="247985" y="56619"/>
                </a:lnTo>
                <a:lnTo>
                  <a:pt x="218358" y="26773"/>
                </a:lnTo>
                <a:lnTo>
                  <a:pt x="180685" y="7095"/>
                </a:lnTo>
                <a:lnTo>
                  <a:pt x="137160" y="0"/>
                </a:lnTo>
                <a:lnTo>
                  <a:pt x="94219" y="7095"/>
                </a:lnTo>
                <a:lnTo>
                  <a:pt x="56619" y="26773"/>
                </a:lnTo>
                <a:lnTo>
                  <a:pt x="26773" y="56619"/>
                </a:lnTo>
                <a:lnTo>
                  <a:pt x="7095" y="94219"/>
                </a:lnTo>
                <a:lnTo>
                  <a:pt x="0" y="137160"/>
                </a:lnTo>
                <a:lnTo>
                  <a:pt x="7095" y="180685"/>
                </a:lnTo>
                <a:lnTo>
                  <a:pt x="26773" y="218358"/>
                </a:lnTo>
                <a:lnTo>
                  <a:pt x="56619" y="247985"/>
                </a:lnTo>
                <a:lnTo>
                  <a:pt x="94219" y="267370"/>
                </a:lnTo>
                <a:lnTo>
                  <a:pt x="137160" y="274320"/>
                </a:lnTo>
                <a:lnTo>
                  <a:pt x="180685" y="267370"/>
                </a:lnTo>
                <a:lnTo>
                  <a:pt x="218358" y="247985"/>
                </a:lnTo>
                <a:lnTo>
                  <a:pt x="247985" y="218358"/>
                </a:lnTo>
                <a:lnTo>
                  <a:pt x="267370" y="180685"/>
                </a:lnTo>
                <a:lnTo>
                  <a:pt x="274320" y="13716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79070" y="4844796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365760" y="182880"/>
                </a:moveTo>
                <a:lnTo>
                  <a:pt x="359304" y="134408"/>
                </a:lnTo>
                <a:lnTo>
                  <a:pt x="341037" y="90762"/>
                </a:lnTo>
                <a:lnTo>
                  <a:pt x="312610" y="53721"/>
                </a:lnTo>
                <a:lnTo>
                  <a:pt x="275674" y="25061"/>
                </a:lnTo>
                <a:lnTo>
                  <a:pt x="231880" y="6561"/>
                </a:lnTo>
                <a:lnTo>
                  <a:pt x="182880" y="0"/>
                </a:lnTo>
                <a:lnTo>
                  <a:pt x="134408" y="6561"/>
                </a:lnTo>
                <a:lnTo>
                  <a:pt x="90762" y="25061"/>
                </a:lnTo>
                <a:lnTo>
                  <a:pt x="53721" y="53721"/>
                </a:lnTo>
                <a:lnTo>
                  <a:pt x="25061" y="90762"/>
                </a:lnTo>
                <a:lnTo>
                  <a:pt x="6561" y="134408"/>
                </a:lnTo>
                <a:lnTo>
                  <a:pt x="0" y="182880"/>
                </a:lnTo>
                <a:lnTo>
                  <a:pt x="6561" y="231880"/>
                </a:lnTo>
                <a:lnTo>
                  <a:pt x="25061" y="275674"/>
                </a:lnTo>
                <a:lnTo>
                  <a:pt x="53721" y="312610"/>
                </a:lnTo>
                <a:lnTo>
                  <a:pt x="90762" y="341037"/>
                </a:lnTo>
                <a:lnTo>
                  <a:pt x="134408" y="359304"/>
                </a:lnTo>
                <a:lnTo>
                  <a:pt x="182880" y="365760"/>
                </a:lnTo>
                <a:lnTo>
                  <a:pt x="231880" y="359304"/>
                </a:lnTo>
                <a:lnTo>
                  <a:pt x="275674" y="341037"/>
                </a:lnTo>
                <a:lnTo>
                  <a:pt x="312610" y="312610"/>
                </a:lnTo>
                <a:lnTo>
                  <a:pt x="341037" y="275674"/>
                </a:lnTo>
                <a:lnTo>
                  <a:pt x="359304" y="231880"/>
                </a:lnTo>
                <a:lnTo>
                  <a:pt x="365760" y="18288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91976" y="4664454"/>
            <a:ext cx="20466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565E6C"/>
                </a:solidFill>
                <a:latin typeface="Century Schoolbook"/>
                <a:cs typeface="Century Schoolbook"/>
              </a:rPr>
              <a:t>Y </a:t>
            </a:r>
            <a:r>
              <a:rPr sz="3200" b="1" spc="-5" dirty="0">
                <a:latin typeface="Century Schoolbook"/>
                <a:cs typeface="Century Schoolbook"/>
              </a:rPr>
              <a:t>et</a:t>
            </a:r>
            <a:r>
              <a:rPr sz="3200" b="1" spc="250" dirty="0">
                <a:latin typeface="Century Schoolbook"/>
                <a:cs typeface="Century Schoolbook"/>
              </a:rPr>
              <a:t> </a:t>
            </a:r>
            <a:r>
              <a:rPr sz="4400" b="1" dirty="0">
                <a:solidFill>
                  <a:srgbClr val="565E6C"/>
                </a:solidFill>
                <a:latin typeface="Century Schoolbook"/>
                <a:cs typeface="Century Schoolbook"/>
              </a:rPr>
              <a:t>EN</a:t>
            </a:r>
            <a:endParaRPr sz="4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46170" y="4096511"/>
            <a:ext cx="987552" cy="1499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716520" cy="1143000"/>
          </a:xfrm>
          <a:custGeom>
            <a:avLst/>
            <a:gdLst/>
            <a:ahLst/>
            <a:cxnLst/>
            <a:rect l="l" t="t" r="r" b="b"/>
            <a:pathLst>
              <a:path w="7716520" h="1143000">
                <a:moveTo>
                  <a:pt x="0" y="0"/>
                </a:moveTo>
                <a:lnTo>
                  <a:pt x="0" y="1143000"/>
                </a:lnTo>
                <a:lnTo>
                  <a:pt x="7716012" y="1143000"/>
                </a:lnTo>
                <a:lnTo>
                  <a:pt x="77160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752715" cy="1181100"/>
          </a:xfrm>
          <a:custGeom>
            <a:avLst/>
            <a:gdLst/>
            <a:ahLst/>
            <a:cxnLst/>
            <a:rect l="l" t="t" r="r" b="b"/>
            <a:pathLst>
              <a:path w="7752715" h="1181100">
                <a:moveTo>
                  <a:pt x="7752585" y="1162812"/>
                </a:moveTo>
                <a:lnTo>
                  <a:pt x="7752585" y="19812"/>
                </a:lnTo>
                <a:lnTo>
                  <a:pt x="7751227" y="12215"/>
                </a:lnTo>
                <a:lnTo>
                  <a:pt x="7747441" y="5905"/>
                </a:lnTo>
                <a:lnTo>
                  <a:pt x="7741655" y="1595"/>
                </a:lnTo>
                <a:lnTo>
                  <a:pt x="7734297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714485" y="38100"/>
                </a:lnTo>
                <a:lnTo>
                  <a:pt x="7714485" y="19812"/>
                </a:lnTo>
                <a:lnTo>
                  <a:pt x="7734297" y="38100"/>
                </a:lnTo>
                <a:lnTo>
                  <a:pt x="7734297" y="1181100"/>
                </a:lnTo>
                <a:lnTo>
                  <a:pt x="7741655" y="1179742"/>
                </a:lnTo>
                <a:lnTo>
                  <a:pt x="7747441" y="1175956"/>
                </a:lnTo>
                <a:lnTo>
                  <a:pt x="7751227" y="1170170"/>
                </a:lnTo>
                <a:lnTo>
                  <a:pt x="7752585" y="1162812"/>
                </a:lnTo>
                <a:close/>
              </a:path>
              <a:path w="7752715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752715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752715" h="1181100">
                <a:moveTo>
                  <a:pt x="7734297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714485" y="1181100"/>
                </a:lnTo>
                <a:lnTo>
                  <a:pt x="7714485" y="1162812"/>
                </a:lnTo>
                <a:lnTo>
                  <a:pt x="7734297" y="1143000"/>
                </a:lnTo>
                <a:close/>
              </a:path>
              <a:path w="7752715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752715" h="1181100">
                <a:moveTo>
                  <a:pt x="7734297" y="38100"/>
                </a:moveTo>
                <a:lnTo>
                  <a:pt x="7714485" y="19812"/>
                </a:lnTo>
                <a:lnTo>
                  <a:pt x="7714485" y="38100"/>
                </a:lnTo>
                <a:lnTo>
                  <a:pt x="7734297" y="38100"/>
                </a:lnTo>
                <a:close/>
              </a:path>
              <a:path w="7752715" h="1181100">
                <a:moveTo>
                  <a:pt x="7734297" y="1143000"/>
                </a:moveTo>
                <a:lnTo>
                  <a:pt x="7734297" y="38100"/>
                </a:lnTo>
                <a:lnTo>
                  <a:pt x="7714485" y="38100"/>
                </a:lnTo>
                <a:lnTo>
                  <a:pt x="7714485" y="1143000"/>
                </a:lnTo>
                <a:lnTo>
                  <a:pt x="7734297" y="1143000"/>
                </a:lnTo>
                <a:close/>
              </a:path>
              <a:path w="7752715" h="1181100">
                <a:moveTo>
                  <a:pt x="7734297" y="1181100"/>
                </a:moveTo>
                <a:lnTo>
                  <a:pt x="7734297" y="1143000"/>
                </a:lnTo>
                <a:lnTo>
                  <a:pt x="7714485" y="1162812"/>
                </a:lnTo>
                <a:lnTo>
                  <a:pt x="7714485" y="1181100"/>
                </a:lnTo>
                <a:lnTo>
                  <a:pt x="7734297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1273" y="1147063"/>
            <a:ext cx="77165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1865">
              <a:lnSpc>
                <a:spcPct val="100000"/>
              </a:lnSpc>
              <a:spcBef>
                <a:spcPts val="100"/>
              </a:spcBef>
            </a:pPr>
            <a:r>
              <a:rPr sz="3600" b="0" spc="0" dirty="0">
                <a:solidFill>
                  <a:srgbClr val="565E6C"/>
                </a:solidFill>
                <a:latin typeface="Helvetica"/>
                <a:cs typeface="Helvetica"/>
              </a:rPr>
              <a:t>O</a:t>
            </a:r>
            <a:r>
              <a:rPr b="0" spc="0" dirty="0">
                <a:solidFill>
                  <a:srgbClr val="565E6C"/>
                </a:solidFill>
                <a:latin typeface="Helvetica"/>
                <a:cs typeface="Helvetica"/>
              </a:rPr>
              <a:t>N </a:t>
            </a:r>
            <a:r>
              <a:rPr b="0" spc="5" dirty="0">
                <a:solidFill>
                  <a:srgbClr val="565E6C"/>
                </a:solidFill>
                <a:latin typeface="Helvetica"/>
                <a:cs typeface="Helvetica"/>
              </a:rPr>
              <a:t>UTILISE</a:t>
            </a:r>
            <a:r>
              <a:rPr b="0" spc="380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3600" b="0" spc="-5" dirty="0">
                <a:solidFill>
                  <a:srgbClr val="565E6C"/>
                </a:solidFill>
                <a:latin typeface="Helvetica"/>
                <a:cs typeface="Helvetica"/>
              </a:rPr>
              <a:t>EN...</a:t>
            </a:r>
            <a:endParaRPr sz="36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2985" y="1930908"/>
            <a:ext cx="7752715" cy="1847214"/>
          </a:xfrm>
          <a:custGeom>
            <a:avLst/>
            <a:gdLst/>
            <a:ahLst/>
            <a:cxnLst/>
            <a:rect l="l" t="t" r="r" b="b"/>
            <a:pathLst>
              <a:path w="7752715" h="1847214">
                <a:moveTo>
                  <a:pt x="7752585" y="1847088"/>
                </a:moveTo>
                <a:lnTo>
                  <a:pt x="7752585" y="18288"/>
                </a:lnTo>
                <a:lnTo>
                  <a:pt x="7751227" y="11572"/>
                </a:lnTo>
                <a:lnTo>
                  <a:pt x="7747441" y="5715"/>
                </a:lnTo>
                <a:lnTo>
                  <a:pt x="7741655" y="1571"/>
                </a:lnTo>
                <a:lnTo>
                  <a:pt x="7734297" y="0"/>
                </a:lnTo>
                <a:lnTo>
                  <a:pt x="18288" y="0"/>
                </a:lnTo>
                <a:lnTo>
                  <a:pt x="11572" y="1571"/>
                </a:lnTo>
                <a:lnTo>
                  <a:pt x="5715" y="5715"/>
                </a:lnTo>
                <a:lnTo>
                  <a:pt x="1571" y="11572"/>
                </a:lnTo>
                <a:lnTo>
                  <a:pt x="0" y="18288"/>
                </a:lnTo>
                <a:lnTo>
                  <a:pt x="0" y="1847088"/>
                </a:lnTo>
                <a:lnTo>
                  <a:pt x="18288" y="1847088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714485" y="38100"/>
                </a:lnTo>
                <a:lnTo>
                  <a:pt x="7714485" y="18288"/>
                </a:lnTo>
                <a:lnTo>
                  <a:pt x="7734297" y="38100"/>
                </a:lnTo>
                <a:lnTo>
                  <a:pt x="7734297" y="1847088"/>
                </a:lnTo>
                <a:lnTo>
                  <a:pt x="7752585" y="1847088"/>
                </a:lnTo>
                <a:close/>
              </a:path>
              <a:path w="7752715" h="1847214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752715" h="1847214">
                <a:moveTo>
                  <a:pt x="38100" y="184708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47088"/>
                </a:lnTo>
                <a:lnTo>
                  <a:pt x="38100" y="1847088"/>
                </a:lnTo>
                <a:close/>
              </a:path>
              <a:path w="7752715" h="1847214">
                <a:moveTo>
                  <a:pt x="7734297" y="38100"/>
                </a:moveTo>
                <a:lnTo>
                  <a:pt x="7714485" y="18288"/>
                </a:lnTo>
                <a:lnTo>
                  <a:pt x="7714485" y="38100"/>
                </a:lnTo>
                <a:lnTo>
                  <a:pt x="7734297" y="38100"/>
                </a:lnTo>
                <a:close/>
              </a:path>
              <a:path w="7752715" h="1847214">
                <a:moveTo>
                  <a:pt x="7734297" y="1847088"/>
                </a:moveTo>
                <a:lnTo>
                  <a:pt x="7734297" y="38100"/>
                </a:lnTo>
                <a:lnTo>
                  <a:pt x="7714485" y="38100"/>
                </a:lnTo>
                <a:lnTo>
                  <a:pt x="7714485" y="1847088"/>
                </a:lnTo>
                <a:lnTo>
                  <a:pt x="7734297" y="184708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0017" y="2416555"/>
            <a:ext cx="74091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</a:pPr>
            <a:r>
              <a:rPr sz="1650" spc="25" dirty="0">
                <a:solidFill>
                  <a:srgbClr val="FE8636"/>
                </a:solidFill>
                <a:latin typeface="Wingdings"/>
                <a:cs typeface="Wingdings"/>
              </a:rPr>
              <a:t>o</a:t>
            </a:r>
            <a:r>
              <a:rPr sz="1650" spc="-1019" dirty="0">
                <a:solidFill>
                  <a:srgbClr val="FE8636"/>
                </a:solidFill>
                <a:latin typeface="Wingdings"/>
                <a:cs typeface="Wingdings"/>
              </a:rPr>
              <a:t> </a:t>
            </a:r>
            <a:r>
              <a:rPr sz="2400" b="1" dirty="0">
                <a:latin typeface="Helvetica"/>
                <a:cs typeface="Helvetica"/>
              </a:rPr>
              <a:t>On </a:t>
            </a:r>
            <a:r>
              <a:rPr sz="2400" b="1" spc="-5" dirty="0">
                <a:latin typeface="Helvetica"/>
                <a:cs typeface="Helvetica"/>
              </a:rPr>
              <a:t>utilise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avec les verbes qui se construisent  avec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de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:</a:t>
            </a:r>
            <a:endParaRPr sz="2400">
              <a:latin typeface="Helvetica"/>
              <a:cs typeface="Helvetic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31273" y="3777996"/>
            <a:ext cx="7716520" cy="2880360"/>
          </a:xfrm>
          <a:custGeom>
            <a:avLst/>
            <a:gdLst/>
            <a:ahLst/>
            <a:cxnLst/>
            <a:rect l="l" t="t" r="r" b="b"/>
            <a:pathLst>
              <a:path w="7716520" h="2880359">
                <a:moveTo>
                  <a:pt x="7716012" y="0"/>
                </a:moveTo>
                <a:lnTo>
                  <a:pt x="0" y="0"/>
                </a:lnTo>
                <a:lnTo>
                  <a:pt x="0" y="2880359"/>
                </a:lnTo>
                <a:lnTo>
                  <a:pt x="7716012" y="2880359"/>
                </a:lnTo>
                <a:lnTo>
                  <a:pt x="77160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2985" y="3777996"/>
            <a:ext cx="7752715" cy="2900680"/>
          </a:xfrm>
          <a:custGeom>
            <a:avLst/>
            <a:gdLst/>
            <a:ahLst/>
            <a:cxnLst/>
            <a:rect l="l" t="t" r="r" b="b"/>
            <a:pathLst>
              <a:path w="7752715" h="2900679">
                <a:moveTo>
                  <a:pt x="38100" y="2862071"/>
                </a:moveTo>
                <a:lnTo>
                  <a:pt x="38100" y="0"/>
                </a:lnTo>
                <a:lnTo>
                  <a:pt x="0" y="0"/>
                </a:lnTo>
                <a:lnTo>
                  <a:pt x="0" y="2880359"/>
                </a:lnTo>
                <a:lnTo>
                  <a:pt x="18288" y="2900171"/>
                </a:lnTo>
                <a:lnTo>
                  <a:pt x="18288" y="2862071"/>
                </a:lnTo>
                <a:lnTo>
                  <a:pt x="38100" y="2862071"/>
                </a:lnTo>
                <a:close/>
              </a:path>
              <a:path w="7752715" h="2900679">
                <a:moveTo>
                  <a:pt x="7734297" y="2862071"/>
                </a:moveTo>
                <a:lnTo>
                  <a:pt x="18288" y="2862071"/>
                </a:lnTo>
                <a:lnTo>
                  <a:pt x="38100" y="2880359"/>
                </a:lnTo>
                <a:lnTo>
                  <a:pt x="38100" y="2900171"/>
                </a:lnTo>
                <a:lnTo>
                  <a:pt x="7714485" y="2900171"/>
                </a:lnTo>
                <a:lnTo>
                  <a:pt x="7714485" y="2880359"/>
                </a:lnTo>
                <a:lnTo>
                  <a:pt x="7734297" y="2862071"/>
                </a:lnTo>
                <a:close/>
              </a:path>
              <a:path w="7752715" h="2900679">
                <a:moveTo>
                  <a:pt x="38100" y="2900171"/>
                </a:moveTo>
                <a:lnTo>
                  <a:pt x="38100" y="2880359"/>
                </a:lnTo>
                <a:lnTo>
                  <a:pt x="18288" y="2862071"/>
                </a:lnTo>
                <a:lnTo>
                  <a:pt x="18288" y="2900171"/>
                </a:lnTo>
                <a:lnTo>
                  <a:pt x="38100" y="2900171"/>
                </a:lnTo>
                <a:close/>
              </a:path>
              <a:path w="7752715" h="2900679">
                <a:moveTo>
                  <a:pt x="7752585" y="2880359"/>
                </a:moveTo>
                <a:lnTo>
                  <a:pt x="7752585" y="0"/>
                </a:lnTo>
                <a:lnTo>
                  <a:pt x="7714485" y="0"/>
                </a:lnTo>
                <a:lnTo>
                  <a:pt x="7714485" y="2862071"/>
                </a:lnTo>
                <a:lnTo>
                  <a:pt x="7734297" y="2862071"/>
                </a:lnTo>
                <a:lnTo>
                  <a:pt x="7734297" y="2900171"/>
                </a:lnTo>
                <a:lnTo>
                  <a:pt x="7741655" y="2898576"/>
                </a:lnTo>
                <a:lnTo>
                  <a:pt x="7747441" y="2894266"/>
                </a:lnTo>
                <a:lnTo>
                  <a:pt x="7751227" y="2887955"/>
                </a:lnTo>
                <a:lnTo>
                  <a:pt x="7752585" y="2880359"/>
                </a:lnTo>
                <a:close/>
              </a:path>
              <a:path w="7752715" h="2900679">
                <a:moveTo>
                  <a:pt x="7734297" y="2900171"/>
                </a:moveTo>
                <a:lnTo>
                  <a:pt x="7734297" y="2862071"/>
                </a:lnTo>
                <a:lnTo>
                  <a:pt x="7714485" y="2880359"/>
                </a:lnTo>
                <a:lnTo>
                  <a:pt x="7714485" y="2900171"/>
                </a:lnTo>
                <a:lnTo>
                  <a:pt x="7734297" y="2900171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75776" y="3596130"/>
            <a:ext cx="52336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78571"/>
              <a:buFont typeface="Arial"/>
              <a:buChar char="•"/>
              <a:tabLst>
                <a:tab pos="286385" algn="l"/>
                <a:tab pos="287020" algn="l"/>
                <a:tab pos="3377565" algn="l"/>
              </a:tabLst>
            </a:pPr>
            <a:r>
              <a:rPr sz="2100" b="1" dirty="0">
                <a:latin typeface="Helvetica"/>
                <a:cs typeface="Helvetica"/>
              </a:rPr>
              <a:t>Il </a:t>
            </a:r>
            <a:r>
              <a:rPr sz="2100" b="1" spc="-5" dirty="0">
                <a:latin typeface="Helvetica"/>
                <a:cs typeface="Helvetica"/>
              </a:rPr>
              <a:t>parle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de </a:t>
            </a:r>
            <a:r>
              <a:rPr sz="2100" b="1" spc="-5" dirty="0">
                <a:latin typeface="Helvetica"/>
                <a:cs typeface="Helvetica"/>
              </a:rPr>
              <a:t>son</a:t>
            </a:r>
            <a:r>
              <a:rPr sz="2100" b="1" spc="15" dirty="0">
                <a:latin typeface="Helvetica"/>
                <a:cs typeface="Helvetica"/>
              </a:rPr>
              <a:t> </a:t>
            </a:r>
            <a:r>
              <a:rPr sz="2100" b="1" spc="-5" dirty="0">
                <a:latin typeface="Helvetica"/>
                <a:cs typeface="Helvetica"/>
              </a:rPr>
              <a:t>travail</a:t>
            </a:r>
            <a:r>
              <a:rPr sz="2100" b="1" spc="0" dirty="0">
                <a:latin typeface="Helvetica"/>
                <a:cs typeface="Helvetica"/>
              </a:rPr>
              <a:t> </a:t>
            </a:r>
            <a:r>
              <a:rPr sz="2100" b="1" dirty="0">
                <a:latin typeface="Helvetica"/>
                <a:cs typeface="Helvetica"/>
              </a:rPr>
              <a:t>?	</a:t>
            </a:r>
            <a:r>
              <a:rPr sz="2100" b="1" spc="-5" dirty="0">
                <a:latin typeface="Helvetica"/>
                <a:cs typeface="Helvetica"/>
              </a:rPr>
              <a:t>Oui, </a:t>
            </a:r>
            <a:r>
              <a:rPr sz="2100" b="1" dirty="0">
                <a:latin typeface="Helvetica"/>
                <a:cs typeface="Helvetica"/>
              </a:rPr>
              <a:t>il </a:t>
            </a:r>
            <a:r>
              <a:rPr sz="2100" b="1" spc="-5" dirty="0">
                <a:solidFill>
                  <a:srgbClr val="565E6C"/>
                </a:solidFill>
                <a:latin typeface="Helvetica"/>
                <a:cs typeface="Helvetica"/>
              </a:rPr>
              <a:t>en</a:t>
            </a:r>
            <a:r>
              <a:rPr sz="2100" b="1" spc="-30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100" b="1" spc="-5" dirty="0">
                <a:latin typeface="Helvetica"/>
                <a:cs typeface="Helvetica"/>
              </a:rPr>
              <a:t>parle</a:t>
            </a:r>
            <a:endParaRPr sz="2100">
              <a:latin typeface="Helvetica"/>
              <a:cs typeface="Helvetic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29814" y="3684522"/>
            <a:ext cx="1366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565E6C"/>
                </a:solidFill>
                <a:latin typeface="Helvetica"/>
                <a:cs typeface="Helvetica"/>
              </a:rPr>
              <a:t>(parler de</a:t>
            </a:r>
            <a:r>
              <a:rPr sz="1400" b="1" spc="-80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1400" b="1" spc="-5" dirty="0">
                <a:solidFill>
                  <a:srgbClr val="565E6C"/>
                </a:solidFill>
                <a:latin typeface="Helvetica"/>
                <a:cs typeface="Helvetica"/>
              </a:rPr>
              <a:t>qqch)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5776" y="4295646"/>
            <a:ext cx="7066280" cy="1239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80000"/>
              <a:buFont typeface="Arial"/>
              <a:buChar char="●"/>
              <a:tabLst>
                <a:tab pos="304800" algn="l"/>
                <a:tab pos="305435" algn="l"/>
              </a:tabLst>
            </a:pPr>
            <a:r>
              <a:rPr sz="2000" b="1" spc="-10" dirty="0">
                <a:latin typeface="Helvetica"/>
                <a:cs typeface="Helvetica"/>
              </a:rPr>
              <a:t>Elle </a:t>
            </a:r>
            <a:r>
              <a:rPr sz="2000" b="1" spc="-5" dirty="0">
                <a:latin typeface="Helvetica"/>
                <a:cs typeface="Helvetica"/>
              </a:rPr>
              <a:t>revient </a:t>
            </a:r>
            <a:r>
              <a:rPr sz="2000" b="1" spc="-5" dirty="0">
                <a:solidFill>
                  <a:srgbClr val="565E6C"/>
                </a:solidFill>
                <a:latin typeface="Helvetica"/>
                <a:cs typeface="Helvetica"/>
              </a:rPr>
              <a:t>de </a:t>
            </a:r>
            <a:r>
              <a:rPr sz="2000" b="1" spc="-5" dirty="0">
                <a:latin typeface="Helvetica"/>
                <a:cs typeface="Helvetica"/>
              </a:rPr>
              <a:t>la </a:t>
            </a:r>
            <a:r>
              <a:rPr sz="2000" b="1" spc="-10" dirty="0">
                <a:latin typeface="Helvetica"/>
                <a:cs typeface="Helvetica"/>
              </a:rPr>
              <a:t>piscine. </a:t>
            </a:r>
            <a:r>
              <a:rPr sz="2000" b="1" spc="-5" dirty="0">
                <a:latin typeface="Helvetica"/>
                <a:cs typeface="Helvetica"/>
              </a:rPr>
              <a:t>Oui, </a:t>
            </a:r>
            <a:r>
              <a:rPr sz="2000" b="1" spc="-10" dirty="0">
                <a:latin typeface="Helvetica"/>
                <a:cs typeface="Helvetica"/>
              </a:rPr>
              <a:t>elle </a:t>
            </a:r>
            <a:r>
              <a:rPr sz="2000" b="1" spc="-10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000" b="1" spc="-5" dirty="0">
                <a:latin typeface="Helvetica"/>
                <a:cs typeface="Helvetica"/>
              </a:rPr>
              <a:t>revient. </a:t>
            </a:r>
            <a:r>
              <a:rPr sz="1400" b="1" spc="-5" dirty="0">
                <a:solidFill>
                  <a:srgbClr val="565E6C"/>
                </a:solidFill>
                <a:latin typeface="Helvetica"/>
                <a:cs typeface="Helvetica"/>
              </a:rPr>
              <a:t>(revenir</a:t>
            </a:r>
            <a:r>
              <a:rPr sz="1400" b="1" spc="2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1400" b="1" spc="-10" dirty="0">
                <a:solidFill>
                  <a:srgbClr val="565E6C"/>
                </a:solidFill>
                <a:latin typeface="Helvetica"/>
                <a:cs typeface="Helvetica"/>
              </a:rPr>
              <a:t>de)</a:t>
            </a:r>
            <a:endParaRPr sz="1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78571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100" b="1" dirty="0">
                <a:latin typeface="Helvetica"/>
                <a:cs typeface="Helvetica"/>
              </a:rPr>
              <a:t>Ils </a:t>
            </a:r>
            <a:r>
              <a:rPr sz="2100" b="1" spc="-5" dirty="0">
                <a:latin typeface="Helvetica"/>
                <a:cs typeface="Helvetica"/>
              </a:rPr>
              <a:t>s’occupent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de </a:t>
            </a:r>
            <a:r>
              <a:rPr sz="2100" b="1" spc="-5" dirty="0">
                <a:latin typeface="Helvetica"/>
                <a:cs typeface="Helvetica"/>
              </a:rPr>
              <a:t>ce projet </a:t>
            </a:r>
            <a:r>
              <a:rPr sz="2100" b="1" dirty="0">
                <a:latin typeface="Helvetica"/>
                <a:cs typeface="Helvetica"/>
              </a:rPr>
              <a:t>? </a:t>
            </a:r>
            <a:r>
              <a:rPr sz="2100" b="1" spc="-5" dirty="0">
                <a:latin typeface="Helvetica"/>
                <a:cs typeface="Helvetica"/>
              </a:rPr>
              <a:t>Oui, </a:t>
            </a:r>
            <a:r>
              <a:rPr sz="2100" b="1" dirty="0">
                <a:latin typeface="Helvetica"/>
                <a:cs typeface="Helvetica"/>
              </a:rPr>
              <a:t>ils </a:t>
            </a:r>
            <a:r>
              <a:rPr sz="2100" b="1" spc="-5" dirty="0">
                <a:latin typeface="Helvetica"/>
                <a:cs typeface="Helvetica"/>
              </a:rPr>
              <a:t>s’</a:t>
            </a:r>
            <a:r>
              <a:rPr sz="2100" b="1" spc="-5" dirty="0">
                <a:solidFill>
                  <a:srgbClr val="565E6C"/>
                </a:solidFill>
                <a:latin typeface="Helvetica"/>
                <a:cs typeface="Helvetica"/>
              </a:rPr>
              <a:t>en</a:t>
            </a:r>
            <a:r>
              <a:rPr sz="2100" b="1" spc="50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100" b="1" spc="-5" dirty="0">
                <a:latin typeface="Helvetica"/>
                <a:cs typeface="Helvetica"/>
              </a:rPr>
              <a:t>occupent.</a:t>
            </a:r>
            <a:endParaRPr sz="2100">
              <a:latin typeface="Helvetica"/>
              <a:cs typeface="Helvetica"/>
            </a:endParaRPr>
          </a:p>
          <a:p>
            <a:pPr marR="5080" algn="r">
              <a:lnSpc>
                <a:spcPct val="100000"/>
              </a:lnSpc>
              <a:spcBef>
                <a:spcPts val="350"/>
              </a:spcBef>
            </a:pPr>
            <a:r>
              <a:rPr sz="1400" b="1" spc="-5" dirty="0">
                <a:solidFill>
                  <a:srgbClr val="565E6C"/>
                </a:solidFill>
                <a:latin typeface="Helvetica"/>
                <a:cs typeface="Helvetica"/>
              </a:rPr>
              <a:t>(s’occuper de</a:t>
            </a:r>
            <a:r>
              <a:rPr sz="1400" b="1" spc="-12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1400" b="1" spc="-5" dirty="0">
                <a:solidFill>
                  <a:srgbClr val="565E6C"/>
                </a:solidFill>
                <a:latin typeface="Helvetica"/>
                <a:cs typeface="Helvetica"/>
              </a:rPr>
              <a:t>qqch)</a:t>
            </a:r>
            <a:endParaRPr sz="14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467600" cy="1143000"/>
          </a:xfrm>
          <a:custGeom>
            <a:avLst/>
            <a:gdLst/>
            <a:ahLst/>
            <a:cxnLst/>
            <a:rect l="l" t="t" r="r" b="b"/>
            <a:pathLst>
              <a:path w="7467600" h="1143000">
                <a:moveTo>
                  <a:pt x="0" y="0"/>
                </a:moveTo>
                <a:lnTo>
                  <a:pt x="0" y="1143000"/>
                </a:lnTo>
                <a:lnTo>
                  <a:pt x="7467600" y="1143000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505700" cy="1181100"/>
          </a:xfrm>
          <a:custGeom>
            <a:avLst/>
            <a:gdLst/>
            <a:ahLst/>
            <a:cxnLst/>
            <a:rect l="l" t="t" r="r" b="b"/>
            <a:pathLst>
              <a:path w="7505700" h="1181100">
                <a:moveTo>
                  <a:pt x="7505697" y="1162812"/>
                </a:moveTo>
                <a:lnTo>
                  <a:pt x="7505697" y="19812"/>
                </a:lnTo>
                <a:lnTo>
                  <a:pt x="7504101" y="12215"/>
                </a:lnTo>
                <a:lnTo>
                  <a:pt x="7499791" y="5905"/>
                </a:lnTo>
                <a:lnTo>
                  <a:pt x="7493481" y="1595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9812"/>
                </a:lnTo>
                <a:lnTo>
                  <a:pt x="7485885" y="38100"/>
                </a:lnTo>
                <a:lnTo>
                  <a:pt x="7485885" y="1181100"/>
                </a:lnTo>
                <a:lnTo>
                  <a:pt x="7493481" y="1179742"/>
                </a:lnTo>
                <a:lnTo>
                  <a:pt x="7499791" y="1175956"/>
                </a:lnTo>
                <a:lnTo>
                  <a:pt x="7504101" y="1170170"/>
                </a:lnTo>
                <a:lnTo>
                  <a:pt x="7505697" y="1162812"/>
                </a:lnTo>
                <a:close/>
              </a:path>
              <a:path w="7505700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467597" y="1181100"/>
                </a:lnTo>
                <a:lnTo>
                  <a:pt x="7467597" y="1162812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505700" h="1181100">
                <a:moveTo>
                  <a:pt x="7485885" y="38100"/>
                </a:moveTo>
                <a:lnTo>
                  <a:pt x="7467597" y="19812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143000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7485885" y="1181100"/>
                </a:moveTo>
                <a:lnTo>
                  <a:pt x="7485885" y="1143000"/>
                </a:lnTo>
                <a:lnTo>
                  <a:pt x="7467597" y="1162812"/>
                </a:lnTo>
                <a:lnTo>
                  <a:pt x="7467597" y="1181100"/>
                </a:lnTo>
                <a:lnTo>
                  <a:pt x="7485885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1273" y="1086103"/>
            <a:ext cx="7467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516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565E6C"/>
                </a:solidFill>
                <a:latin typeface="Helvetica"/>
                <a:cs typeface="Helvetica"/>
              </a:rPr>
              <a:t>O</a:t>
            </a:r>
            <a:r>
              <a:rPr sz="3200" b="0" spc="-5" dirty="0">
                <a:solidFill>
                  <a:srgbClr val="565E6C"/>
                </a:solidFill>
                <a:latin typeface="Helvetica"/>
                <a:cs typeface="Helvetica"/>
              </a:rPr>
              <a:t>N UTILISE</a:t>
            </a:r>
            <a:r>
              <a:rPr sz="3200" b="0" spc="41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4000" b="0" spc="-5" dirty="0">
                <a:solidFill>
                  <a:srgbClr val="565E6C"/>
                </a:solidFill>
                <a:latin typeface="Helvetica"/>
                <a:cs typeface="Helvetica"/>
              </a:rPr>
              <a:t>EN...</a:t>
            </a:r>
            <a:endParaRPr sz="40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23653" y="1930908"/>
            <a:ext cx="7495540" cy="1847214"/>
          </a:xfrm>
          <a:custGeom>
            <a:avLst/>
            <a:gdLst/>
            <a:ahLst/>
            <a:cxnLst/>
            <a:rect l="l" t="t" r="r" b="b"/>
            <a:pathLst>
              <a:path w="7495540" h="1847214">
                <a:moveTo>
                  <a:pt x="7495029" y="1847088"/>
                </a:moveTo>
                <a:lnTo>
                  <a:pt x="7495029" y="18288"/>
                </a:lnTo>
                <a:lnTo>
                  <a:pt x="7493433" y="11572"/>
                </a:lnTo>
                <a:lnTo>
                  <a:pt x="7489123" y="5715"/>
                </a:lnTo>
                <a:lnTo>
                  <a:pt x="7482813" y="1571"/>
                </a:lnTo>
                <a:lnTo>
                  <a:pt x="7475217" y="0"/>
                </a:lnTo>
                <a:lnTo>
                  <a:pt x="18288" y="0"/>
                </a:lnTo>
                <a:lnTo>
                  <a:pt x="10929" y="1571"/>
                </a:lnTo>
                <a:lnTo>
                  <a:pt x="5143" y="5715"/>
                </a:lnTo>
                <a:lnTo>
                  <a:pt x="1357" y="11572"/>
                </a:lnTo>
                <a:lnTo>
                  <a:pt x="0" y="18288"/>
                </a:lnTo>
                <a:lnTo>
                  <a:pt x="0" y="1847088"/>
                </a:lnTo>
                <a:lnTo>
                  <a:pt x="18288" y="1847088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456929" y="38100"/>
                </a:lnTo>
                <a:lnTo>
                  <a:pt x="7456929" y="18288"/>
                </a:lnTo>
                <a:lnTo>
                  <a:pt x="7475217" y="38100"/>
                </a:lnTo>
                <a:lnTo>
                  <a:pt x="7475217" y="1847088"/>
                </a:lnTo>
                <a:lnTo>
                  <a:pt x="7495029" y="1847088"/>
                </a:lnTo>
                <a:close/>
              </a:path>
              <a:path w="7495540" h="1847214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495540" h="1847214">
                <a:moveTo>
                  <a:pt x="38100" y="184708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47088"/>
                </a:lnTo>
                <a:lnTo>
                  <a:pt x="38100" y="1847088"/>
                </a:lnTo>
                <a:close/>
              </a:path>
              <a:path w="7495540" h="1847214">
                <a:moveTo>
                  <a:pt x="7475217" y="38100"/>
                </a:moveTo>
                <a:lnTo>
                  <a:pt x="7456929" y="18288"/>
                </a:lnTo>
                <a:lnTo>
                  <a:pt x="7456929" y="38100"/>
                </a:lnTo>
                <a:lnTo>
                  <a:pt x="7475217" y="38100"/>
                </a:lnTo>
                <a:close/>
              </a:path>
              <a:path w="7495540" h="1847214">
                <a:moveTo>
                  <a:pt x="7475217" y="1847088"/>
                </a:moveTo>
                <a:lnTo>
                  <a:pt x="7475217" y="38100"/>
                </a:lnTo>
                <a:lnTo>
                  <a:pt x="7456929" y="38100"/>
                </a:lnTo>
                <a:lnTo>
                  <a:pt x="7456929" y="1847088"/>
                </a:lnTo>
                <a:lnTo>
                  <a:pt x="7475217" y="184708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3653" y="3777996"/>
            <a:ext cx="7495540" cy="2684145"/>
          </a:xfrm>
          <a:custGeom>
            <a:avLst/>
            <a:gdLst/>
            <a:ahLst/>
            <a:cxnLst/>
            <a:rect l="l" t="t" r="r" b="b"/>
            <a:pathLst>
              <a:path w="7495540" h="2684145">
                <a:moveTo>
                  <a:pt x="38100" y="2645663"/>
                </a:moveTo>
                <a:lnTo>
                  <a:pt x="38100" y="0"/>
                </a:lnTo>
                <a:lnTo>
                  <a:pt x="0" y="0"/>
                </a:lnTo>
                <a:lnTo>
                  <a:pt x="0" y="2665475"/>
                </a:lnTo>
                <a:lnTo>
                  <a:pt x="18288" y="2683763"/>
                </a:lnTo>
                <a:lnTo>
                  <a:pt x="18288" y="2645663"/>
                </a:lnTo>
                <a:lnTo>
                  <a:pt x="38100" y="2645663"/>
                </a:lnTo>
                <a:close/>
              </a:path>
              <a:path w="7495540" h="2684145">
                <a:moveTo>
                  <a:pt x="7475217" y="2645663"/>
                </a:moveTo>
                <a:lnTo>
                  <a:pt x="18288" y="2645663"/>
                </a:lnTo>
                <a:lnTo>
                  <a:pt x="38100" y="2665475"/>
                </a:lnTo>
                <a:lnTo>
                  <a:pt x="38100" y="2683763"/>
                </a:lnTo>
                <a:lnTo>
                  <a:pt x="7456929" y="2683763"/>
                </a:lnTo>
                <a:lnTo>
                  <a:pt x="7456929" y="2665475"/>
                </a:lnTo>
                <a:lnTo>
                  <a:pt x="7475217" y="2645663"/>
                </a:lnTo>
                <a:close/>
              </a:path>
              <a:path w="7495540" h="2684145">
                <a:moveTo>
                  <a:pt x="38100" y="2683763"/>
                </a:moveTo>
                <a:lnTo>
                  <a:pt x="38100" y="2665475"/>
                </a:lnTo>
                <a:lnTo>
                  <a:pt x="18288" y="2645663"/>
                </a:lnTo>
                <a:lnTo>
                  <a:pt x="18288" y="2683763"/>
                </a:lnTo>
                <a:lnTo>
                  <a:pt x="38100" y="2683763"/>
                </a:lnTo>
                <a:close/>
              </a:path>
              <a:path w="7495540" h="2684145">
                <a:moveTo>
                  <a:pt x="7495029" y="2665475"/>
                </a:moveTo>
                <a:lnTo>
                  <a:pt x="7495029" y="0"/>
                </a:lnTo>
                <a:lnTo>
                  <a:pt x="7456929" y="0"/>
                </a:lnTo>
                <a:lnTo>
                  <a:pt x="7456929" y="2645663"/>
                </a:lnTo>
                <a:lnTo>
                  <a:pt x="7475217" y="2645663"/>
                </a:lnTo>
                <a:lnTo>
                  <a:pt x="7475217" y="2683763"/>
                </a:lnTo>
                <a:lnTo>
                  <a:pt x="7482813" y="2682406"/>
                </a:lnTo>
                <a:lnTo>
                  <a:pt x="7489123" y="2678620"/>
                </a:lnTo>
                <a:lnTo>
                  <a:pt x="7493433" y="2672833"/>
                </a:lnTo>
                <a:lnTo>
                  <a:pt x="7495029" y="2665475"/>
                </a:lnTo>
                <a:close/>
              </a:path>
              <a:path w="7495540" h="2684145">
                <a:moveTo>
                  <a:pt x="7475217" y="2683763"/>
                </a:moveTo>
                <a:lnTo>
                  <a:pt x="7475217" y="2645663"/>
                </a:lnTo>
                <a:lnTo>
                  <a:pt x="7456929" y="2665475"/>
                </a:lnTo>
                <a:lnTo>
                  <a:pt x="7456929" y="2683763"/>
                </a:lnTo>
                <a:lnTo>
                  <a:pt x="7475217" y="2683763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20685" y="2415030"/>
            <a:ext cx="6922134" cy="3623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FE8636"/>
              </a:buClr>
              <a:buSzPct val="69642"/>
              <a:buFont typeface="Wingdings"/>
              <a:buChar char="o"/>
              <a:tabLst>
                <a:tab pos="287020" algn="l"/>
              </a:tabLst>
            </a:pPr>
            <a:r>
              <a:rPr sz="2800" b="1" spc="-10" dirty="0">
                <a:latin typeface="Helvetica"/>
                <a:cs typeface="Helvetica"/>
              </a:rPr>
              <a:t>Pour </a:t>
            </a:r>
            <a:r>
              <a:rPr sz="2800" b="1" spc="-5" dirty="0">
                <a:latin typeface="Helvetica"/>
                <a:cs typeface="Helvetica"/>
              </a:rPr>
              <a:t>les </a:t>
            </a:r>
            <a:r>
              <a:rPr sz="2800" b="1" spc="-10" dirty="0">
                <a:latin typeface="Helvetica"/>
                <a:cs typeface="Helvetica"/>
              </a:rPr>
              <a:t>noms </a:t>
            </a:r>
            <a:r>
              <a:rPr sz="2800" b="1" spc="-5" dirty="0">
                <a:latin typeface="Helvetica"/>
                <a:cs typeface="Helvetica"/>
              </a:rPr>
              <a:t>de personnes, on utilise </a:t>
            </a:r>
            <a:r>
              <a:rPr sz="2800" b="1" spc="-5" dirty="0">
                <a:solidFill>
                  <a:srgbClr val="565E6C"/>
                </a:solidFill>
                <a:latin typeface="Helvetica"/>
                <a:cs typeface="Helvetica"/>
              </a:rPr>
              <a:t> de </a:t>
            </a:r>
            <a:r>
              <a:rPr sz="2800" b="1" spc="-5" dirty="0">
                <a:latin typeface="Helvetica"/>
                <a:cs typeface="Helvetica"/>
              </a:rPr>
              <a:t>suivi d’un </a:t>
            </a:r>
            <a:r>
              <a:rPr sz="2800" b="1" spc="-10" dirty="0">
                <a:latin typeface="Helvetica"/>
                <a:cs typeface="Helvetica"/>
              </a:rPr>
              <a:t>pronom </a:t>
            </a:r>
            <a:r>
              <a:rPr sz="2800" b="1" spc="-5" dirty="0">
                <a:latin typeface="Helvetica"/>
                <a:cs typeface="Helvetica"/>
              </a:rPr>
              <a:t>tonique</a:t>
            </a:r>
            <a:r>
              <a:rPr sz="2800" b="1" spc="75" dirty="0">
                <a:latin typeface="Helvetica"/>
                <a:cs typeface="Helvetica"/>
              </a:rPr>
              <a:t> </a:t>
            </a:r>
            <a:r>
              <a:rPr sz="2800" b="1" spc="-5" dirty="0">
                <a:latin typeface="Helvetica"/>
                <a:cs typeface="Helvetica"/>
              </a:rPr>
              <a:t>:</a:t>
            </a:r>
            <a:endParaRPr sz="28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E8636"/>
              </a:buClr>
              <a:buFont typeface="Wingdings"/>
              <a:buChar char="o"/>
            </a:pPr>
            <a:endParaRPr sz="3100">
              <a:latin typeface="Times New Roman"/>
              <a:cs typeface="Times New Roman"/>
            </a:endParaRPr>
          </a:p>
          <a:p>
            <a:pPr marL="652780" marR="2139950" lvl="1" indent="-274320">
              <a:lnSpc>
                <a:spcPct val="120000"/>
              </a:lnSpc>
              <a:buClr>
                <a:srgbClr val="FE8636"/>
              </a:buClr>
              <a:buSzPct val="8000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500" b="1" spc="-50" dirty="0">
                <a:latin typeface="Helvetica"/>
                <a:cs typeface="Helvetica"/>
              </a:rPr>
              <a:t>Vous </a:t>
            </a:r>
            <a:r>
              <a:rPr sz="2500" b="1" spc="-5" dirty="0">
                <a:latin typeface="Helvetica"/>
                <a:cs typeface="Helvetica"/>
              </a:rPr>
              <a:t>parlez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de </a:t>
            </a:r>
            <a:r>
              <a:rPr sz="2500" b="1" spc="-5" dirty="0">
                <a:latin typeface="Helvetica"/>
                <a:cs typeface="Helvetica"/>
              </a:rPr>
              <a:t>votre père ?  Oui, je parle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de</a:t>
            </a:r>
            <a:r>
              <a:rPr sz="2500" b="1" spc="2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lui</a:t>
            </a:r>
            <a:r>
              <a:rPr sz="2500" b="1" spc="-5" dirty="0">
                <a:latin typeface="Helvetica"/>
                <a:cs typeface="Helvetica"/>
              </a:rPr>
              <a:t>.</a:t>
            </a:r>
            <a:endParaRPr sz="250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E8636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652780" marR="1972310" lvl="1" indent="-274320">
              <a:lnSpc>
                <a:spcPct val="120000"/>
              </a:lnSpc>
              <a:buClr>
                <a:srgbClr val="FE8636"/>
              </a:buClr>
              <a:buSzPct val="8000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500" b="1" spc="-5" dirty="0">
                <a:latin typeface="Helvetica"/>
                <a:cs typeface="Helvetica"/>
              </a:rPr>
              <a:t>Ils parlent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de </a:t>
            </a:r>
            <a:r>
              <a:rPr sz="2500" b="1" spc="-5" dirty="0">
                <a:latin typeface="Helvetica"/>
                <a:cs typeface="Helvetica"/>
              </a:rPr>
              <a:t>leurs cousins?  Oui, ils parlent</a:t>
            </a:r>
            <a:r>
              <a:rPr sz="2500" b="1" spc="25" dirty="0">
                <a:latin typeface="Helvetica"/>
                <a:cs typeface="Helvetica"/>
              </a:rPr>
              <a:t>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d’eux</a:t>
            </a:r>
            <a:r>
              <a:rPr sz="2500" b="1" spc="-5" dirty="0">
                <a:latin typeface="Helvetica"/>
                <a:cs typeface="Helvetica"/>
              </a:rPr>
              <a:t>.</a:t>
            </a:r>
            <a:endParaRPr sz="25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650614" y="5510784"/>
            <a:ext cx="1804415" cy="856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644765" cy="1143000"/>
          </a:xfrm>
          <a:custGeom>
            <a:avLst/>
            <a:gdLst/>
            <a:ahLst/>
            <a:cxnLst/>
            <a:rect l="l" t="t" r="r" b="b"/>
            <a:pathLst>
              <a:path w="7644765" h="1143000">
                <a:moveTo>
                  <a:pt x="0" y="0"/>
                </a:moveTo>
                <a:lnTo>
                  <a:pt x="0" y="1143000"/>
                </a:lnTo>
                <a:lnTo>
                  <a:pt x="7644384" y="1143000"/>
                </a:lnTo>
                <a:lnTo>
                  <a:pt x="764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680959" cy="1181100"/>
          </a:xfrm>
          <a:custGeom>
            <a:avLst/>
            <a:gdLst/>
            <a:ahLst/>
            <a:cxnLst/>
            <a:rect l="l" t="t" r="r" b="b"/>
            <a:pathLst>
              <a:path w="7680959" h="1181100">
                <a:moveTo>
                  <a:pt x="7680957" y="1162812"/>
                </a:moveTo>
                <a:lnTo>
                  <a:pt x="7680957" y="19812"/>
                </a:lnTo>
                <a:lnTo>
                  <a:pt x="7679599" y="12215"/>
                </a:lnTo>
                <a:lnTo>
                  <a:pt x="7675813" y="5905"/>
                </a:lnTo>
                <a:lnTo>
                  <a:pt x="7670027" y="1595"/>
                </a:lnTo>
                <a:lnTo>
                  <a:pt x="7662669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642857" y="38100"/>
                </a:lnTo>
                <a:lnTo>
                  <a:pt x="7642857" y="19812"/>
                </a:lnTo>
                <a:lnTo>
                  <a:pt x="7662669" y="38100"/>
                </a:lnTo>
                <a:lnTo>
                  <a:pt x="7662669" y="1181100"/>
                </a:lnTo>
                <a:lnTo>
                  <a:pt x="7670027" y="1179742"/>
                </a:lnTo>
                <a:lnTo>
                  <a:pt x="7675813" y="1175956"/>
                </a:lnTo>
                <a:lnTo>
                  <a:pt x="7679599" y="1170170"/>
                </a:lnTo>
                <a:lnTo>
                  <a:pt x="7680957" y="1162812"/>
                </a:lnTo>
                <a:close/>
              </a:path>
              <a:path w="7680959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680959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680959" h="1181100">
                <a:moveTo>
                  <a:pt x="7662669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642857" y="1181100"/>
                </a:lnTo>
                <a:lnTo>
                  <a:pt x="7642857" y="1162812"/>
                </a:lnTo>
                <a:lnTo>
                  <a:pt x="7662669" y="1143000"/>
                </a:lnTo>
                <a:close/>
              </a:path>
              <a:path w="7680959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680959" h="1181100">
                <a:moveTo>
                  <a:pt x="7662669" y="38100"/>
                </a:moveTo>
                <a:lnTo>
                  <a:pt x="7642857" y="19812"/>
                </a:lnTo>
                <a:lnTo>
                  <a:pt x="7642857" y="38100"/>
                </a:lnTo>
                <a:lnTo>
                  <a:pt x="7662669" y="38100"/>
                </a:lnTo>
                <a:close/>
              </a:path>
              <a:path w="7680959" h="1181100">
                <a:moveTo>
                  <a:pt x="7662669" y="1143000"/>
                </a:moveTo>
                <a:lnTo>
                  <a:pt x="7662669" y="38100"/>
                </a:lnTo>
                <a:lnTo>
                  <a:pt x="7642857" y="38100"/>
                </a:lnTo>
                <a:lnTo>
                  <a:pt x="7642857" y="1143000"/>
                </a:lnTo>
                <a:lnTo>
                  <a:pt x="7662669" y="1143000"/>
                </a:lnTo>
                <a:close/>
              </a:path>
              <a:path w="7680959" h="1181100">
                <a:moveTo>
                  <a:pt x="7662669" y="1181100"/>
                </a:moveTo>
                <a:lnTo>
                  <a:pt x="7662669" y="1143000"/>
                </a:lnTo>
                <a:lnTo>
                  <a:pt x="7642857" y="1162812"/>
                </a:lnTo>
                <a:lnTo>
                  <a:pt x="7642857" y="1181100"/>
                </a:lnTo>
                <a:lnTo>
                  <a:pt x="7662669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1273" y="1084579"/>
            <a:ext cx="7644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304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565E6C"/>
                </a:solidFill>
              </a:rPr>
              <a:t>EN </a:t>
            </a:r>
            <a:r>
              <a:rPr sz="3200" dirty="0">
                <a:solidFill>
                  <a:srgbClr val="565E6C"/>
                </a:solidFill>
              </a:rPr>
              <a:t>ET LA</a:t>
            </a:r>
            <a:r>
              <a:rPr sz="3200" spc="300" dirty="0">
                <a:solidFill>
                  <a:srgbClr val="565E6C"/>
                </a:solidFill>
              </a:rPr>
              <a:t> </a:t>
            </a:r>
            <a:r>
              <a:rPr sz="3200" spc="-25" dirty="0">
                <a:solidFill>
                  <a:srgbClr val="565E6C"/>
                </a:solidFill>
              </a:rPr>
              <a:t>NÉGATION</a:t>
            </a:r>
            <a:r>
              <a:rPr sz="4000" spc="-25" dirty="0">
                <a:solidFill>
                  <a:srgbClr val="565E6C"/>
                </a:solidFill>
              </a:rPr>
              <a:t>...</a:t>
            </a:r>
            <a:endParaRPr sz="4000"/>
          </a:p>
        </p:txBody>
      </p:sp>
      <p:sp>
        <p:nvSpPr>
          <p:cNvPr id="7" name="object 7"/>
          <p:cNvSpPr/>
          <p:nvPr/>
        </p:nvSpPr>
        <p:spPr>
          <a:xfrm>
            <a:off x="1212985" y="1930908"/>
            <a:ext cx="7680959" cy="1847214"/>
          </a:xfrm>
          <a:custGeom>
            <a:avLst/>
            <a:gdLst/>
            <a:ahLst/>
            <a:cxnLst/>
            <a:rect l="l" t="t" r="r" b="b"/>
            <a:pathLst>
              <a:path w="7680959" h="1847214">
                <a:moveTo>
                  <a:pt x="7680957" y="1847088"/>
                </a:moveTo>
                <a:lnTo>
                  <a:pt x="7680957" y="18288"/>
                </a:lnTo>
                <a:lnTo>
                  <a:pt x="7679599" y="11572"/>
                </a:lnTo>
                <a:lnTo>
                  <a:pt x="7675813" y="5715"/>
                </a:lnTo>
                <a:lnTo>
                  <a:pt x="7670027" y="1571"/>
                </a:lnTo>
                <a:lnTo>
                  <a:pt x="7662669" y="0"/>
                </a:lnTo>
                <a:lnTo>
                  <a:pt x="18288" y="0"/>
                </a:lnTo>
                <a:lnTo>
                  <a:pt x="11572" y="1571"/>
                </a:lnTo>
                <a:lnTo>
                  <a:pt x="5715" y="5715"/>
                </a:lnTo>
                <a:lnTo>
                  <a:pt x="1571" y="11572"/>
                </a:lnTo>
                <a:lnTo>
                  <a:pt x="0" y="18288"/>
                </a:lnTo>
                <a:lnTo>
                  <a:pt x="0" y="1847088"/>
                </a:lnTo>
                <a:lnTo>
                  <a:pt x="18288" y="1847088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642857" y="38100"/>
                </a:lnTo>
                <a:lnTo>
                  <a:pt x="7642857" y="18288"/>
                </a:lnTo>
                <a:lnTo>
                  <a:pt x="7662669" y="38100"/>
                </a:lnTo>
                <a:lnTo>
                  <a:pt x="7662669" y="1847088"/>
                </a:lnTo>
                <a:lnTo>
                  <a:pt x="7680957" y="1847088"/>
                </a:lnTo>
                <a:close/>
              </a:path>
              <a:path w="7680959" h="1847214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680959" h="1847214">
                <a:moveTo>
                  <a:pt x="38100" y="184708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47088"/>
                </a:lnTo>
                <a:lnTo>
                  <a:pt x="38100" y="1847088"/>
                </a:lnTo>
                <a:close/>
              </a:path>
              <a:path w="7680959" h="1847214">
                <a:moveTo>
                  <a:pt x="7662669" y="38100"/>
                </a:moveTo>
                <a:lnTo>
                  <a:pt x="7642857" y="18288"/>
                </a:lnTo>
                <a:lnTo>
                  <a:pt x="7642857" y="38100"/>
                </a:lnTo>
                <a:lnTo>
                  <a:pt x="7662669" y="38100"/>
                </a:lnTo>
                <a:close/>
              </a:path>
              <a:path w="7680959" h="1847214">
                <a:moveTo>
                  <a:pt x="7662669" y="1847088"/>
                </a:moveTo>
                <a:lnTo>
                  <a:pt x="7662669" y="38100"/>
                </a:lnTo>
                <a:lnTo>
                  <a:pt x="7642857" y="38100"/>
                </a:lnTo>
                <a:lnTo>
                  <a:pt x="7642857" y="1847088"/>
                </a:lnTo>
                <a:lnTo>
                  <a:pt x="7662669" y="184708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50581" y="3701796"/>
            <a:ext cx="346075" cy="76200"/>
          </a:xfrm>
          <a:custGeom>
            <a:avLst/>
            <a:gdLst/>
            <a:ahLst/>
            <a:cxnLst/>
            <a:rect l="l" t="t" r="r" b="b"/>
            <a:pathLst>
              <a:path w="346075" h="76200">
                <a:moveTo>
                  <a:pt x="345816" y="76200"/>
                </a:moveTo>
                <a:lnTo>
                  <a:pt x="340240" y="68580"/>
                </a:lnTo>
                <a:lnTo>
                  <a:pt x="213748" y="22860"/>
                </a:lnTo>
                <a:lnTo>
                  <a:pt x="91828" y="35052"/>
                </a:lnTo>
                <a:lnTo>
                  <a:pt x="18676" y="0"/>
                </a:lnTo>
                <a:lnTo>
                  <a:pt x="0" y="76200"/>
                </a:lnTo>
                <a:lnTo>
                  <a:pt x="345816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56512" y="3738372"/>
            <a:ext cx="215900" cy="40005"/>
          </a:xfrm>
          <a:custGeom>
            <a:avLst/>
            <a:gdLst/>
            <a:ahLst/>
            <a:cxnLst/>
            <a:rect l="l" t="t" r="r" b="b"/>
            <a:pathLst>
              <a:path w="215900" h="40004">
                <a:moveTo>
                  <a:pt x="215439" y="39624"/>
                </a:moveTo>
                <a:lnTo>
                  <a:pt x="172766" y="21336"/>
                </a:lnTo>
                <a:lnTo>
                  <a:pt x="95042" y="33528"/>
                </a:lnTo>
                <a:lnTo>
                  <a:pt x="49322" y="28956"/>
                </a:lnTo>
                <a:lnTo>
                  <a:pt x="32558" y="12192"/>
                </a:lnTo>
                <a:lnTo>
                  <a:pt x="23414" y="1524"/>
                </a:lnTo>
                <a:lnTo>
                  <a:pt x="3602" y="0"/>
                </a:lnTo>
                <a:lnTo>
                  <a:pt x="0" y="39624"/>
                </a:lnTo>
                <a:lnTo>
                  <a:pt x="215439" y="39624"/>
                </a:lnTo>
                <a:close/>
              </a:path>
            </a:pathLst>
          </a:custGeom>
          <a:solidFill>
            <a:srgbClr val="A2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33098" y="3659123"/>
            <a:ext cx="359410" cy="119380"/>
          </a:xfrm>
          <a:custGeom>
            <a:avLst/>
            <a:gdLst/>
            <a:ahLst/>
            <a:cxnLst/>
            <a:rect l="l" t="t" r="r" b="b"/>
            <a:pathLst>
              <a:path w="359409" h="119379">
                <a:moveTo>
                  <a:pt x="358953" y="118872"/>
                </a:moveTo>
                <a:lnTo>
                  <a:pt x="334864" y="97536"/>
                </a:lnTo>
                <a:lnTo>
                  <a:pt x="305908" y="77724"/>
                </a:lnTo>
                <a:lnTo>
                  <a:pt x="280000" y="64008"/>
                </a:lnTo>
                <a:lnTo>
                  <a:pt x="238852" y="51816"/>
                </a:lnTo>
                <a:lnTo>
                  <a:pt x="202276" y="54864"/>
                </a:lnTo>
                <a:lnTo>
                  <a:pt x="110836" y="64008"/>
                </a:lnTo>
                <a:lnTo>
                  <a:pt x="77308" y="50292"/>
                </a:lnTo>
                <a:lnTo>
                  <a:pt x="59020" y="30480"/>
                </a:lnTo>
                <a:lnTo>
                  <a:pt x="59020" y="3048"/>
                </a:lnTo>
                <a:lnTo>
                  <a:pt x="34636" y="0"/>
                </a:lnTo>
                <a:lnTo>
                  <a:pt x="23968" y="7620"/>
                </a:lnTo>
                <a:lnTo>
                  <a:pt x="7204" y="39624"/>
                </a:lnTo>
                <a:lnTo>
                  <a:pt x="0" y="118872"/>
                </a:lnTo>
                <a:lnTo>
                  <a:pt x="34783" y="118872"/>
                </a:lnTo>
                <a:lnTo>
                  <a:pt x="39208" y="73152"/>
                </a:lnTo>
                <a:lnTo>
                  <a:pt x="52924" y="60960"/>
                </a:lnTo>
                <a:lnTo>
                  <a:pt x="77308" y="83820"/>
                </a:lnTo>
                <a:lnTo>
                  <a:pt x="87976" y="89916"/>
                </a:lnTo>
                <a:lnTo>
                  <a:pt x="106264" y="100584"/>
                </a:lnTo>
                <a:lnTo>
                  <a:pt x="130648" y="97536"/>
                </a:lnTo>
                <a:lnTo>
                  <a:pt x="188560" y="83820"/>
                </a:lnTo>
                <a:lnTo>
                  <a:pt x="244948" y="88392"/>
                </a:lnTo>
                <a:lnTo>
                  <a:pt x="273904" y="100584"/>
                </a:lnTo>
                <a:lnTo>
                  <a:pt x="306260" y="118872"/>
                </a:lnTo>
                <a:lnTo>
                  <a:pt x="358953" y="118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2985" y="3777996"/>
            <a:ext cx="7680959" cy="3065145"/>
          </a:xfrm>
          <a:custGeom>
            <a:avLst/>
            <a:gdLst/>
            <a:ahLst/>
            <a:cxnLst/>
            <a:rect l="l" t="t" r="r" b="b"/>
            <a:pathLst>
              <a:path w="7680959" h="3065145">
                <a:moveTo>
                  <a:pt x="38100" y="3026663"/>
                </a:moveTo>
                <a:lnTo>
                  <a:pt x="38100" y="0"/>
                </a:lnTo>
                <a:lnTo>
                  <a:pt x="0" y="0"/>
                </a:lnTo>
                <a:lnTo>
                  <a:pt x="0" y="3044951"/>
                </a:lnTo>
                <a:lnTo>
                  <a:pt x="18288" y="3064763"/>
                </a:lnTo>
                <a:lnTo>
                  <a:pt x="18288" y="3026663"/>
                </a:lnTo>
                <a:lnTo>
                  <a:pt x="38100" y="3026663"/>
                </a:lnTo>
                <a:close/>
              </a:path>
              <a:path w="7680959" h="3065145">
                <a:moveTo>
                  <a:pt x="7662669" y="3026663"/>
                </a:moveTo>
                <a:lnTo>
                  <a:pt x="18288" y="3026663"/>
                </a:lnTo>
                <a:lnTo>
                  <a:pt x="38100" y="3044951"/>
                </a:lnTo>
                <a:lnTo>
                  <a:pt x="38100" y="3064763"/>
                </a:lnTo>
                <a:lnTo>
                  <a:pt x="7642857" y="3064763"/>
                </a:lnTo>
                <a:lnTo>
                  <a:pt x="7642857" y="3044951"/>
                </a:lnTo>
                <a:lnTo>
                  <a:pt x="7662669" y="3026663"/>
                </a:lnTo>
                <a:close/>
              </a:path>
              <a:path w="7680959" h="3065145">
                <a:moveTo>
                  <a:pt x="38100" y="3064763"/>
                </a:moveTo>
                <a:lnTo>
                  <a:pt x="38100" y="3044951"/>
                </a:lnTo>
                <a:lnTo>
                  <a:pt x="18288" y="3026663"/>
                </a:lnTo>
                <a:lnTo>
                  <a:pt x="18288" y="3064763"/>
                </a:lnTo>
                <a:lnTo>
                  <a:pt x="38100" y="3064763"/>
                </a:lnTo>
                <a:close/>
              </a:path>
              <a:path w="7680959" h="3065145">
                <a:moveTo>
                  <a:pt x="7680957" y="3044951"/>
                </a:moveTo>
                <a:lnTo>
                  <a:pt x="7680957" y="0"/>
                </a:lnTo>
                <a:lnTo>
                  <a:pt x="7642857" y="0"/>
                </a:lnTo>
                <a:lnTo>
                  <a:pt x="7642857" y="3026663"/>
                </a:lnTo>
                <a:lnTo>
                  <a:pt x="7662669" y="3026663"/>
                </a:lnTo>
                <a:lnTo>
                  <a:pt x="7662669" y="3064763"/>
                </a:lnTo>
                <a:lnTo>
                  <a:pt x="7670027" y="3063168"/>
                </a:lnTo>
                <a:lnTo>
                  <a:pt x="7675813" y="3058858"/>
                </a:lnTo>
                <a:lnTo>
                  <a:pt x="7679599" y="3052547"/>
                </a:lnTo>
                <a:lnTo>
                  <a:pt x="7680957" y="3044951"/>
                </a:lnTo>
                <a:close/>
              </a:path>
              <a:path w="7680959" h="3065145">
                <a:moveTo>
                  <a:pt x="7662669" y="3064763"/>
                </a:moveTo>
                <a:lnTo>
                  <a:pt x="7662669" y="3026663"/>
                </a:lnTo>
                <a:lnTo>
                  <a:pt x="7642857" y="3044951"/>
                </a:lnTo>
                <a:lnTo>
                  <a:pt x="7642857" y="3064763"/>
                </a:lnTo>
                <a:lnTo>
                  <a:pt x="7662669" y="3064763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10017" y="2475991"/>
            <a:ext cx="7459345" cy="2754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FE8636"/>
              </a:buClr>
              <a:buSzPct val="69642"/>
              <a:buFont typeface="Wingdings"/>
              <a:buChar char="o"/>
              <a:tabLst>
                <a:tab pos="287020" algn="l"/>
              </a:tabLst>
            </a:pPr>
            <a:r>
              <a:rPr sz="2800" b="1" spc="-5" dirty="0">
                <a:latin typeface="Helvetica"/>
                <a:cs typeface="Helvetica"/>
              </a:rPr>
              <a:t>La négation se place </a:t>
            </a:r>
            <a:r>
              <a:rPr sz="2800" b="1" spc="-5" dirty="0">
                <a:solidFill>
                  <a:srgbClr val="FE8636"/>
                </a:solidFill>
                <a:latin typeface="Helvetica"/>
                <a:cs typeface="Helvetica"/>
              </a:rPr>
              <a:t>avant </a:t>
            </a:r>
            <a:r>
              <a:rPr sz="2800" b="1" spc="-5" dirty="0">
                <a:latin typeface="Helvetica"/>
                <a:cs typeface="Helvetica"/>
              </a:rPr>
              <a:t>et </a:t>
            </a:r>
            <a:r>
              <a:rPr sz="2800" b="1" spc="-5" dirty="0">
                <a:solidFill>
                  <a:srgbClr val="FE8636"/>
                </a:solidFill>
                <a:latin typeface="Helvetica"/>
                <a:cs typeface="Helvetica"/>
              </a:rPr>
              <a:t>après </a:t>
            </a:r>
            <a:r>
              <a:rPr sz="2800" b="1" spc="-5" dirty="0">
                <a:latin typeface="Helvetica"/>
                <a:cs typeface="Helvetica"/>
              </a:rPr>
              <a:t>le  bloc formé par les </a:t>
            </a:r>
            <a:r>
              <a:rPr sz="2800" b="1" spc="-10" dirty="0">
                <a:latin typeface="Helvetica"/>
                <a:cs typeface="Helvetica"/>
              </a:rPr>
              <a:t>pronoms </a:t>
            </a:r>
            <a:r>
              <a:rPr sz="2800" b="1" spc="-5" dirty="0">
                <a:latin typeface="Helvetica"/>
                <a:cs typeface="Helvetica"/>
              </a:rPr>
              <a:t>et les verbes</a:t>
            </a:r>
            <a:r>
              <a:rPr sz="2800" b="1" spc="125" dirty="0">
                <a:latin typeface="Helvetica"/>
                <a:cs typeface="Helvetica"/>
              </a:rPr>
              <a:t> </a:t>
            </a:r>
            <a:r>
              <a:rPr sz="2800" b="1" spc="-5" dirty="0">
                <a:latin typeface="Helvetica"/>
                <a:cs typeface="Helvetica"/>
              </a:rPr>
              <a:t>:</a:t>
            </a:r>
            <a:endParaRPr sz="28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E8636"/>
              </a:buClr>
              <a:buFont typeface="Wingdings"/>
              <a:buChar char="o"/>
            </a:pPr>
            <a:endParaRPr sz="3950">
              <a:latin typeface="Times New Roman"/>
              <a:cs typeface="Times New Roman"/>
            </a:endParaRPr>
          </a:p>
          <a:p>
            <a:pPr marL="652780" lvl="1" indent="-274320">
              <a:lnSpc>
                <a:spcPct val="100000"/>
              </a:lnSpc>
              <a:buClr>
                <a:srgbClr val="FE8636"/>
              </a:buClr>
              <a:buSzPct val="8000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500" spc="-35" dirty="0">
                <a:latin typeface="Helvetica"/>
                <a:cs typeface="Helvetica"/>
              </a:rPr>
              <a:t>Vous </a:t>
            </a:r>
            <a:r>
              <a:rPr sz="2500" b="1" spc="-5" dirty="0">
                <a:latin typeface="Helvetica"/>
                <a:cs typeface="Helvetica"/>
              </a:rPr>
              <a:t>n’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500" spc="-5" dirty="0">
                <a:latin typeface="Helvetica"/>
                <a:cs typeface="Helvetica"/>
              </a:rPr>
              <a:t>achetez</a:t>
            </a:r>
            <a:r>
              <a:rPr sz="2500" spc="5" dirty="0">
                <a:latin typeface="Helvetica"/>
                <a:cs typeface="Helvetica"/>
              </a:rPr>
              <a:t> </a:t>
            </a:r>
            <a:r>
              <a:rPr sz="2500" b="1" spc="-5" dirty="0">
                <a:latin typeface="Helvetica"/>
                <a:cs typeface="Helvetica"/>
              </a:rPr>
              <a:t>pas.</a:t>
            </a:r>
            <a:endParaRPr sz="250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buClr>
                <a:srgbClr val="FE8636"/>
              </a:buClr>
              <a:buFont typeface="Arial"/>
              <a:buChar char="•"/>
            </a:pPr>
            <a:endParaRPr sz="3650">
              <a:latin typeface="Times New Roman"/>
              <a:cs typeface="Times New Roman"/>
            </a:endParaRPr>
          </a:p>
          <a:p>
            <a:pPr marL="652780" lvl="1" indent="-274320">
              <a:lnSpc>
                <a:spcPct val="100000"/>
              </a:lnSpc>
              <a:buClr>
                <a:srgbClr val="FE8636"/>
              </a:buClr>
              <a:buSzPct val="80000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500" spc="-5" dirty="0">
                <a:latin typeface="Helvetica"/>
                <a:cs typeface="Helvetica"/>
              </a:rPr>
              <a:t>Il </a:t>
            </a:r>
            <a:r>
              <a:rPr sz="2500" b="1" spc="-5" dirty="0">
                <a:latin typeface="Helvetica"/>
                <a:cs typeface="Helvetica"/>
              </a:rPr>
              <a:t>n’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y en </a:t>
            </a:r>
            <a:r>
              <a:rPr sz="2500" spc="-5" dirty="0">
                <a:latin typeface="Helvetica"/>
                <a:cs typeface="Helvetica"/>
              </a:rPr>
              <a:t>a</a:t>
            </a:r>
            <a:r>
              <a:rPr sz="2500" spc="5" dirty="0">
                <a:latin typeface="Helvetica"/>
                <a:cs typeface="Helvetica"/>
              </a:rPr>
              <a:t> </a:t>
            </a:r>
            <a:r>
              <a:rPr sz="2500" b="1" spc="-5" dirty="0">
                <a:latin typeface="Helvetica"/>
                <a:cs typeface="Helvetica"/>
              </a:rPr>
              <a:t>plus.</a:t>
            </a:r>
            <a:endParaRPr sz="2500">
              <a:latin typeface="Helvetica"/>
              <a:cs typeface="Helvetic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58190" y="4498848"/>
            <a:ext cx="935990" cy="0"/>
          </a:xfrm>
          <a:custGeom>
            <a:avLst/>
            <a:gdLst/>
            <a:ahLst/>
            <a:cxnLst/>
            <a:rect l="l" t="t" r="r" b="b"/>
            <a:pathLst>
              <a:path w="935989">
                <a:moveTo>
                  <a:pt x="0" y="0"/>
                </a:moveTo>
                <a:lnTo>
                  <a:pt x="935736" y="0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38862" y="5434584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4108" y="0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94688" y="428244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3716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58190" y="428244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38862" y="5218176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02970" y="5218176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17114" y="3777996"/>
            <a:ext cx="2650236" cy="30860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467600" cy="1143000"/>
          </a:xfrm>
          <a:custGeom>
            <a:avLst/>
            <a:gdLst/>
            <a:ahLst/>
            <a:cxnLst/>
            <a:rect l="l" t="t" r="r" b="b"/>
            <a:pathLst>
              <a:path w="7467600" h="1143000">
                <a:moveTo>
                  <a:pt x="0" y="0"/>
                </a:moveTo>
                <a:lnTo>
                  <a:pt x="0" y="1143000"/>
                </a:lnTo>
                <a:lnTo>
                  <a:pt x="7467600" y="1143000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505700" cy="1181100"/>
          </a:xfrm>
          <a:custGeom>
            <a:avLst/>
            <a:gdLst/>
            <a:ahLst/>
            <a:cxnLst/>
            <a:rect l="l" t="t" r="r" b="b"/>
            <a:pathLst>
              <a:path w="7505700" h="1181100">
                <a:moveTo>
                  <a:pt x="7505697" y="1162812"/>
                </a:moveTo>
                <a:lnTo>
                  <a:pt x="7505697" y="19812"/>
                </a:lnTo>
                <a:lnTo>
                  <a:pt x="7504101" y="12215"/>
                </a:lnTo>
                <a:lnTo>
                  <a:pt x="7499791" y="5905"/>
                </a:lnTo>
                <a:lnTo>
                  <a:pt x="7493481" y="1595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9812"/>
                </a:lnTo>
                <a:lnTo>
                  <a:pt x="7485885" y="38100"/>
                </a:lnTo>
                <a:lnTo>
                  <a:pt x="7485885" y="1181100"/>
                </a:lnTo>
                <a:lnTo>
                  <a:pt x="7493481" y="1179742"/>
                </a:lnTo>
                <a:lnTo>
                  <a:pt x="7499791" y="1175956"/>
                </a:lnTo>
                <a:lnTo>
                  <a:pt x="7504101" y="1170170"/>
                </a:lnTo>
                <a:lnTo>
                  <a:pt x="7505697" y="1162812"/>
                </a:lnTo>
                <a:close/>
              </a:path>
              <a:path w="7505700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467597" y="1181100"/>
                </a:lnTo>
                <a:lnTo>
                  <a:pt x="7467597" y="1162812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505700" h="1181100">
                <a:moveTo>
                  <a:pt x="7485885" y="38100"/>
                </a:moveTo>
                <a:lnTo>
                  <a:pt x="7467597" y="19812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143000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7485885" y="1181100"/>
                </a:moveTo>
                <a:lnTo>
                  <a:pt x="7485885" y="1143000"/>
                </a:lnTo>
                <a:lnTo>
                  <a:pt x="7467597" y="1162812"/>
                </a:lnTo>
                <a:lnTo>
                  <a:pt x="7467597" y="1181100"/>
                </a:lnTo>
                <a:lnTo>
                  <a:pt x="7485885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0" marR="575945" indent="-2275840">
              <a:lnSpc>
                <a:spcPct val="100000"/>
              </a:lnSpc>
              <a:spcBef>
                <a:spcPts val="100"/>
              </a:spcBef>
            </a:pPr>
            <a:r>
              <a:rPr sz="3600" spc="5" dirty="0"/>
              <a:t>L</a:t>
            </a:r>
            <a:r>
              <a:rPr spc="5" dirty="0"/>
              <a:t>ES </a:t>
            </a:r>
            <a:r>
              <a:rPr spc="10" dirty="0"/>
              <a:t>EXPRESSIONS </a:t>
            </a:r>
            <a:r>
              <a:rPr spc="-5" dirty="0"/>
              <a:t>IDIOMATIQUES  </a:t>
            </a:r>
            <a:r>
              <a:rPr spc="-40" dirty="0"/>
              <a:t>AVEC</a:t>
            </a:r>
            <a:r>
              <a:rPr spc="185" dirty="0"/>
              <a:t> </a:t>
            </a:r>
            <a:r>
              <a:rPr sz="3600" spc="-5" dirty="0">
                <a:solidFill>
                  <a:srgbClr val="565E6C"/>
                </a:solidFill>
              </a:rPr>
              <a:t>EN</a:t>
            </a:r>
            <a:endParaRPr sz="3600"/>
          </a:p>
        </p:txBody>
      </p:sp>
      <p:sp>
        <p:nvSpPr>
          <p:cNvPr id="7" name="object 7"/>
          <p:cNvSpPr/>
          <p:nvPr/>
        </p:nvSpPr>
        <p:spPr>
          <a:xfrm>
            <a:off x="1223653" y="1930908"/>
            <a:ext cx="7495540" cy="1847214"/>
          </a:xfrm>
          <a:custGeom>
            <a:avLst/>
            <a:gdLst/>
            <a:ahLst/>
            <a:cxnLst/>
            <a:rect l="l" t="t" r="r" b="b"/>
            <a:pathLst>
              <a:path w="7495540" h="1847214">
                <a:moveTo>
                  <a:pt x="7495029" y="1847088"/>
                </a:moveTo>
                <a:lnTo>
                  <a:pt x="7495029" y="18288"/>
                </a:lnTo>
                <a:lnTo>
                  <a:pt x="7493433" y="11572"/>
                </a:lnTo>
                <a:lnTo>
                  <a:pt x="7489123" y="5715"/>
                </a:lnTo>
                <a:lnTo>
                  <a:pt x="7482813" y="1571"/>
                </a:lnTo>
                <a:lnTo>
                  <a:pt x="7475217" y="0"/>
                </a:lnTo>
                <a:lnTo>
                  <a:pt x="18288" y="0"/>
                </a:lnTo>
                <a:lnTo>
                  <a:pt x="10929" y="1571"/>
                </a:lnTo>
                <a:lnTo>
                  <a:pt x="5143" y="5715"/>
                </a:lnTo>
                <a:lnTo>
                  <a:pt x="1357" y="11572"/>
                </a:lnTo>
                <a:lnTo>
                  <a:pt x="0" y="18288"/>
                </a:lnTo>
                <a:lnTo>
                  <a:pt x="0" y="1847088"/>
                </a:lnTo>
                <a:lnTo>
                  <a:pt x="18288" y="1847088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456929" y="38100"/>
                </a:lnTo>
                <a:lnTo>
                  <a:pt x="7456929" y="18288"/>
                </a:lnTo>
                <a:lnTo>
                  <a:pt x="7475217" y="38100"/>
                </a:lnTo>
                <a:lnTo>
                  <a:pt x="7475217" y="1847088"/>
                </a:lnTo>
                <a:lnTo>
                  <a:pt x="7495029" y="1847088"/>
                </a:lnTo>
                <a:close/>
              </a:path>
              <a:path w="7495540" h="1847214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495540" h="1847214">
                <a:moveTo>
                  <a:pt x="38100" y="184708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47088"/>
                </a:lnTo>
                <a:lnTo>
                  <a:pt x="38100" y="1847088"/>
                </a:lnTo>
                <a:close/>
              </a:path>
              <a:path w="7495540" h="1847214">
                <a:moveTo>
                  <a:pt x="7475217" y="38100"/>
                </a:moveTo>
                <a:lnTo>
                  <a:pt x="7456929" y="18288"/>
                </a:lnTo>
                <a:lnTo>
                  <a:pt x="7456929" y="38100"/>
                </a:lnTo>
                <a:lnTo>
                  <a:pt x="7475217" y="38100"/>
                </a:lnTo>
                <a:close/>
              </a:path>
              <a:path w="7495540" h="1847214">
                <a:moveTo>
                  <a:pt x="7475217" y="1847088"/>
                </a:moveTo>
                <a:lnTo>
                  <a:pt x="7475217" y="38100"/>
                </a:lnTo>
                <a:lnTo>
                  <a:pt x="7456929" y="38100"/>
                </a:lnTo>
                <a:lnTo>
                  <a:pt x="7456929" y="1847088"/>
                </a:lnTo>
                <a:lnTo>
                  <a:pt x="7475217" y="184708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3653" y="3777996"/>
            <a:ext cx="7495540" cy="2755900"/>
          </a:xfrm>
          <a:custGeom>
            <a:avLst/>
            <a:gdLst/>
            <a:ahLst/>
            <a:cxnLst/>
            <a:rect l="l" t="t" r="r" b="b"/>
            <a:pathLst>
              <a:path w="7495540" h="2755900">
                <a:moveTo>
                  <a:pt x="38100" y="2717291"/>
                </a:moveTo>
                <a:lnTo>
                  <a:pt x="38100" y="0"/>
                </a:lnTo>
                <a:lnTo>
                  <a:pt x="0" y="0"/>
                </a:lnTo>
                <a:lnTo>
                  <a:pt x="0" y="2737103"/>
                </a:lnTo>
                <a:lnTo>
                  <a:pt x="18288" y="2755391"/>
                </a:lnTo>
                <a:lnTo>
                  <a:pt x="18288" y="2717291"/>
                </a:lnTo>
                <a:lnTo>
                  <a:pt x="38100" y="2717291"/>
                </a:lnTo>
                <a:close/>
              </a:path>
              <a:path w="7495540" h="2755900">
                <a:moveTo>
                  <a:pt x="7475217" y="2717291"/>
                </a:moveTo>
                <a:lnTo>
                  <a:pt x="18288" y="2717291"/>
                </a:lnTo>
                <a:lnTo>
                  <a:pt x="38100" y="2737103"/>
                </a:lnTo>
                <a:lnTo>
                  <a:pt x="38100" y="2755391"/>
                </a:lnTo>
                <a:lnTo>
                  <a:pt x="7456929" y="2755391"/>
                </a:lnTo>
                <a:lnTo>
                  <a:pt x="7456929" y="2737103"/>
                </a:lnTo>
                <a:lnTo>
                  <a:pt x="7475217" y="2717291"/>
                </a:lnTo>
                <a:close/>
              </a:path>
              <a:path w="7495540" h="2755900">
                <a:moveTo>
                  <a:pt x="38100" y="2755391"/>
                </a:moveTo>
                <a:lnTo>
                  <a:pt x="38100" y="2737103"/>
                </a:lnTo>
                <a:lnTo>
                  <a:pt x="18288" y="2717291"/>
                </a:lnTo>
                <a:lnTo>
                  <a:pt x="18288" y="2755391"/>
                </a:lnTo>
                <a:lnTo>
                  <a:pt x="38100" y="2755391"/>
                </a:lnTo>
                <a:close/>
              </a:path>
              <a:path w="7495540" h="2755900">
                <a:moveTo>
                  <a:pt x="7495029" y="2737103"/>
                </a:moveTo>
                <a:lnTo>
                  <a:pt x="7495029" y="0"/>
                </a:lnTo>
                <a:lnTo>
                  <a:pt x="7456929" y="0"/>
                </a:lnTo>
                <a:lnTo>
                  <a:pt x="7456929" y="2717291"/>
                </a:lnTo>
                <a:lnTo>
                  <a:pt x="7475217" y="2717291"/>
                </a:lnTo>
                <a:lnTo>
                  <a:pt x="7475217" y="2755391"/>
                </a:lnTo>
                <a:lnTo>
                  <a:pt x="7482813" y="2754034"/>
                </a:lnTo>
                <a:lnTo>
                  <a:pt x="7489123" y="2750248"/>
                </a:lnTo>
                <a:lnTo>
                  <a:pt x="7493433" y="2744461"/>
                </a:lnTo>
                <a:lnTo>
                  <a:pt x="7495029" y="2737103"/>
                </a:lnTo>
                <a:close/>
              </a:path>
              <a:path w="7495540" h="2755900">
                <a:moveTo>
                  <a:pt x="7475217" y="2755391"/>
                </a:moveTo>
                <a:lnTo>
                  <a:pt x="7475217" y="2717291"/>
                </a:lnTo>
                <a:lnTo>
                  <a:pt x="7456929" y="2737103"/>
                </a:lnTo>
                <a:lnTo>
                  <a:pt x="7456929" y="2755391"/>
                </a:lnTo>
                <a:lnTo>
                  <a:pt x="7475217" y="2755391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20685" y="1898395"/>
            <a:ext cx="7142480" cy="31191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spc="-5" dirty="0">
                <a:latin typeface="Helvetica"/>
                <a:cs typeface="Helvetica"/>
              </a:rPr>
              <a:t>Au revoir </a:t>
            </a:r>
            <a:r>
              <a:rPr sz="2400" dirty="0">
                <a:latin typeface="Helvetica"/>
                <a:cs typeface="Helvetica"/>
              </a:rPr>
              <a:t>: </a:t>
            </a:r>
            <a:r>
              <a:rPr sz="2400" b="1" dirty="0">
                <a:latin typeface="Helvetica"/>
                <a:cs typeface="Helvetica"/>
              </a:rPr>
              <a:t>je </a:t>
            </a:r>
            <a:r>
              <a:rPr sz="2400" b="1" spc="-5" dirty="0">
                <a:latin typeface="Helvetica"/>
                <a:cs typeface="Helvetica"/>
              </a:rPr>
              <a:t>m’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</a:t>
            </a:r>
            <a:r>
              <a:rPr sz="2400" b="1" spc="-4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vais</a:t>
            </a:r>
            <a:endParaRPr sz="2400">
              <a:latin typeface="Helvetica"/>
              <a:cs typeface="Helvetic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dirty="0">
                <a:latin typeface="Helvetica"/>
                <a:cs typeface="Helvetica"/>
              </a:rPr>
              <a:t>Je </a:t>
            </a:r>
            <a:r>
              <a:rPr sz="2400" spc="-5" dirty="0">
                <a:latin typeface="Helvetica"/>
                <a:cs typeface="Helvetica"/>
              </a:rPr>
              <a:t>ne supporte plus cette situation </a:t>
            </a:r>
            <a:r>
              <a:rPr sz="2400" dirty="0">
                <a:latin typeface="Helvetica"/>
                <a:cs typeface="Helvetica"/>
              </a:rPr>
              <a:t>: </a:t>
            </a:r>
            <a:r>
              <a:rPr sz="2400" b="1" spc="-5" dirty="0">
                <a:latin typeface="Helvetica"/>
                <a:cs typeface="Helvetica"/>
              </a:rPr>
              <a:t>j’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ai assez</a:t>
            </a:r>
            <a:r>
              <a:rPr sz="2400" b="1" spc="0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!</a:t>
            </a:r>
            <a:endParaRPr sz="2400">
              <a:latin typeface="Helvetica"/>
              <a:cs typeface="Helvetica"/>
            </a:endParaRPr>
          </a:p>
          <a:p>
            <a:pPr marR="9525" algn="r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Helvetica"/>
                <a:cs typeface="Helvetica"/>
              </a:rPr>
              <a:t>j’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ai marre</a:t>
            </a:r>
            <a:r>
              <a:rPr sz="2400" b="1" spc="-75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!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dirty="0">
                <a:latin typeface="Helvetica"/>
                <a:cs typeface="Helvetica"/>
              </a:rPr>
              <a:t>Je </a:t>
            </a:r>
            <a:r>
              <a:rPr sz="2400" spc="-5" dirty="0">
                <a:latin typeface="Helvetica"/>
                <a:cs typeface="Helvetica"/>
              </a:rPr>
              <a:t>suis fatigué, </a:t>
            </a:r>
            <a:r>
              <a:rPr sz="2400" b="1" dirty="0">
                <a:latin typeface="Helvetica"/>
                <a:cs typeface="Helvetica"/>
              </a:rPr>
              <a:t>je </a:t>
            </a:r>
            <a:r>
              <a:rPr sz="2400" b="1" spc="-5" dirty="0">
                <a:latin typeface="Helvetica"/>
                <a:cs typeface="Helvetica"/>
              </a:rPr>
              <a:t>n’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peux</a:t>
            </a:r>
            <a:r>
              <a:rPr sz="2400" b="1" spc="-35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plus.</a:t>
            </a:r>
            <a:endParaRPr sz="2400">
              <a:latin typeface="Helvetica"/>
              <a:cs typeface="Helvetic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dirty="0">
                <a:latin typeface="Helvetica"/>
                <a:cs typeface="Helvetica"/>
              </a:rPr>
              <a:t>Je </a:t>
            </a:r>
            <a:r>
              <a:rPr sz="2400" spc="-5" dirty="0">
                <a:latin typeface="Helvetica"/>
                <a:cs typeface="Helvetica"/>
              </a:rPr>
              <a:t>ne lui pardonne pas </a:t>
            </a:r>
            <a:r>
              <a:rPr sz="2400" dirty="0">
                <a:latin typeface="Helvetica"/>
                <a:cs typeface="Helvetica"/>
              </a:rPr>
              <a:t>: </a:t>
            </a:r>
            <a:r>
              <a:rPr sz="2400" b="1" dirty="0">
                <a:latin typeface="Helvetica"/>
                <a:cs typeface="Helvetica"/>
              </a:rPr>
              <a:t>je </a:t>
            </a:r>
            <a:r>
              <a:rPr sz="2400" b="1" spc="-5" dirty="0">
                <a:latin typeface="Helvetica"/>
                <a:cs typeface="Helvetica"/>
              </a:rPr>
              <a:t>lui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</a:t>
            </a:r>
            <a:r>
              <a:rPr sz="2400" b="1" spc="-1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veux.</a:t>
            </a:r>
            <a:endParaRPr sz="2400">
              <a:latin typeface="Helvetica"/>
              <a:cs typeface="Helvetic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spc="-70" dirty="0">
                <a:latin typeface="Helvetica"/>
                <a:cs typeface="Helvetica"/>
              </a:rPr>
              <a:t>Tout </a:t>
            </a:r>
            <a:r>
              <a:rPr sz="2400" spc="-5" dirty="0">
                <a:latin typeface="Helvetica"/>
                <a:cs typeface="Helvetica"/>
              </a:rPr>
              <a:t>cela n’est pas grave, </a:t>
            </a:r>
            <a:r>
              <a:rPr sz="2400" b="1" spc="-5" dirty="0">
                <a:latin typeface="Helvetica"/>
                <a:cs typeface="Helvetica"/>
              </a:rPr>
              <a:t>ne vous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faites</a:t>
            </a:r>
            <a:r>
              <a:rPr sz="2400" b="1" spc="65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pas.</a:t>
            </a:r>
            <a:endParaRPr sz="24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01134" y="4716780"/>
            <a:ext cx="1691640" cy="18120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467600" cy="1143000"/>
          </a:xfrm>
          <a:custGeom>
            <a:avLst/>
            <a:gdLst/>
            <a:ahLst/>
            <a:cxnLst/>
            <a:rect l="l" t="t" r="r" b="b"/>
            <a:pathLst>
              <a:path w="7467600" h="1143000">
                <a:moveTo>
                  <a:pt x="0" y="0"/>
                </a:moveTo>
                <a:lnTo>
                  <a:pt x="0" y="1143000"/>
                </a:lnTo>
                <a:lnTo>
                  <a:pt x="7467600" y="1143000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505700" cy="1181100"/>
          </a:xfrm>
          <a:custGeom>
            <a:avLst/>
            <a:gdLst/>
            <a:ahLst/>
            <a:cxnLst/>
            <a:rect l="l" t="t" r="r" b="b"/>
            <a:pathLst>
              <a:path w="7505700" h="1181100">
                <a:moveTo>
                  <a:pt x="7505697" y="1162812"/>
                </a:moveTo>
                <a:lnTo>
                  <a:pt x="7505697" y="19812"/>
                </a:lnTo>
                <a:lnTo>
                  <a:pt x="7504101" y="12215"/>
                </a:lnTo>
                <a:lnTo>
                  <a:pt x="7499791" y="5905"/>
                </a:lnTo>
                <a:lnTo>
                  <a:pt x="7493481" y="1595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9812"/>
                </a:lnTo>
                <a:lnTo>
                  <a:pt x="7485885" y="38100"/>
                </a:lnTo>
                <a:lnTo>
                  <a:pt x="7485885" y="1181100"/>
                </a:lnTo>
                <a:lnTo>
                  <a:pt x="7493481" y="1179742"/>
                </a:lnTo>
                <a:lnTo>
                  <a:pt x="7499791" y="1175956"/>
                </a:lnTo>
                <a:lnTo>
                  <a:pt x="7504101" y="1170170"/>
                </a:lnTo>
                <a:lnTo>
                  <a:pt x="7505697" y="1162812"/>
                </a:lnTo>
                <a:close/>
              </a:path>
              <a:path w="7505700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467597" y="1181100"/>
                </a:lnTo>
                <a:lnTo>
                  <a:pt x="7467597" y="1162812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505700" h="1181100">
                <a:moveTo>
                  <a:pt x="7485885" y="38100"/>
                </a:moveTo>
                <a:lnTo>
                  <a:pt x="7467597" y="19812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143000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7485885" y="1181100"/>
                </a:moveTo>
                <a:lnTo>
                  <a:pt x="7485885" y="1143000"/>
                </a:lnTo>
                <a:lnTo>
                  <a:pt x="7467597" y="1162812"/>
                </a:lnTo>
                <a:lnTo>
                  <a:pt x="7467597" y="1181100"/>
                </a:lnTo>
                <a:lnTo>
                  <a:pt x="7485885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1273" y="1022095"/>
            <a:ext cx="74676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026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solidFill>
                  <a:srgbClr val="565E6C"/>
                </a:solidFill>
                <a:latin typeface="Helvetica"/>
                <a:cs typeface="Helvetica"/>
              </a:rPr>
              <a:t>L</a:t>
            </a:r>
            <a:r>
              <a:rPr sz="3500" b="0" dirty="0">
                <a:solidFill>
                  <a:srgbClr val="565E6C"/>
                </a:solidFill>
                <a:latin typeface="Helvetica"/>
                <a:cs typeface="Helvetica"/>
              </a:rPr>
              <a:t>E </a:t>
            </a:r>
            <a:r>
              <a:rPr sz="3500" b="0" spc="5" dirty="0">
                <a:solidFill>
                  <a:srgbClr val="565E6C"/>
                </a:solidFill>
                <a:latin typeface="Helvetica"/>
                <a:cs typeface="Helvetica"/>
              </a:rPr>
              <a:t>PRONOM</a:t>
            </a:r>
            <a:r>
              <a:rPr sz="3500" b="0" spc="484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4400" dirty="0">
                <a:solidFill>
                  <a:srgbClr val="565E6C"/>
                </a:solidFill>
              </a:rPr>
              <a:t>Y</a:t>
            </a:r>
            <a:endParaRPr sz="44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2985" y="1930908"/>
            <a:ext cx="7505697" cy="1847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2985" y="3777996"/>
            <a:ext cx="7505700" cy="3065145"/>
          </a:xfrm>
          <a:custGeom>
            <a:avLst/>
            <a:gdLst/>
            <a:ahLst/>
            <a:cxnLst/>
            <a:rect l="l" t="t" r="r" b="b"/>
            <a:pathLst>
              <a:path w="7505700" h="3065145">
                <a:moveTo>
                  <a:pt x="38100" y="3026663"/>
                </a:moveTo>
                <a:lnTo>
                  <a:pt x="38100" y="0"/>
                </a:lnTo>
                <a:lnTo>
                  <a:pt x="0" y="0"/>
                </a:lnTo>
                <a:lnTo>
                  <a:pt x="0" y="3044951"/>
                </a:lnTo>
                <a:lnTo>
                  <a:pt x="18288" y="3064763"/>
                </a:lnTo>
                <a:lnTo>
                  <a:pt x="18288" y="3026663"/>
                </a:lnTo>
                <a:lnTo>
                  <a:pt x="38100" y="3026663"/>
                </a:lnTo>
                <a:close/>
              </a:path>
              <a:path w="7505700" h="3065145">
                <a:moveTo>
                  <a:pt x="7485885" y="3026663"/>
                </a:moveTo>
                <a:lnTo>
                  <a:pt x="18288" y="3026663"/>
                </a:lnTo>
                <a:lnTo>
                  <a:pt x="38100" y="3044951"/>
                </a:lnTo>
                <a:lnTo>
                  <a:pt x="38100" y="3064763"/>
                </a:lnTo>
                <a:lnTo>
                  <a:pt x="7467597" y="3064763"/>
                </a:lnTo>
                <a:lnTo>
                  <a:pt x="7467597" y="3044951"/>
                </a:lnTo>
                <a:lnTo>
                  <a:pt x="7485885" y="3026663"/>
                </a:lnTo>
                <a:close/>
              </a:path>
              <a:path w="7505700" h="3065145">
                <a:moveTo>
                  <a:pt x="38100" y="3064763"/>
                </a:moveTo>
                <a:lnTo>
                  <a:pt x="38100" y="3044951"/>
                </a:lnTo>
                <a:lnTo>
                  <a:pt x="18288" y="3026663"/>
                </a:lnTo>
                <a:lnTo>
                  <a:pt x="18288" y="3064763"/>
                </a:lnTo>
                <a:lnTo>
                  <a:pt x="38100" y="3064763"/>
                </a:lnTo>
                <a:close/>
              </a:path>
              <a:path w="7505700" h="3065145">
                <a:moveTo>
                  <a:pt x="7505697" y="3044951"/>
                </a:moveTo>
                <a:lnTo>
                  <a:pt x="7505697" y="0"/>
                </a:lnTo>
                <a:lnTo>
                  <a:pt x="7467597" y="0"/>
                </a:lnTo>
                <a:lnTo>
                  <a:pt x="7467597" y="3026663"/>
                </a:lnTo>
                <a:lnTo>
                  <a:pt x="7485885" y="3026663"/>
                </a:lnTo>
                <a:lnTo>
                  <a:pt x="7485885" y="3064763"/>
                </a:lnTo>
                <a:lnTo>
                  <a:pt x="7493481" y="3063168"/>
                </a:lnTo>
                <a:lnTo>
                  <a:pt x="7499791" y="3058858"/>
                </a:lnTo>
                <a:lnTo>
                  <a:pt x="7504101" y="3052547"/>
                </a:lnTo>
                <a:lnTo>
                  <a:pt x="7505697" y="3044951"/>
                </a:lnTo>
                <a:close/>
              </a:path>
              <a:path w="7505700" h="3065145">
                <a:moveTo>
                  <a:pt x="7485885" y="3064763"/>
                </a:moveTo>
                <a:lnTo>
                  <a:pt x="7485885" y="3026663"/>
                </a:lnTo>
                <a:lnTo>
                  <a:pt x="7467597" y="3044951"/>
                </a:lnTo>
                <a:lnTo>
                  <a:pt x="7467597" y="3064763"/>
                </a:lnTo>
                <a:lnTo>
                  <a:pt x="7485885" y="3064763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10017" y="2858514"/>
            <a:ext cx="7178675" cy="3131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400" b="1" spc="-5" dirty="0">
                <a:latin typeface="Helvetica"/>
                <a:cs typeface="Helvetica"/>
              </a:rPr>
              <a:t>remplace les compléments de lieu</a:t>
            </a:r>
            <a:r>
              <a:rPr sz="2400" b="1" spc="-85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: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E8636"/>
              </a:buClr>
              <a:buFont typeface="Wingdings"/>
              <a:buChar char="o"/>
            </a:pPr>
            <a:endParaRPr sz="3450">
              <a:latin typeface="Times New Roman"/>
              <a:cs typeface="Times New Roman"/>
            </a:endParaRPr>
          </a:p>
          <a:p>
            <a:pPr marL="652780" lvl="1" indent="-274320">
              <a:lnSpc>
                <a:spcPct val="100000"/>
              </a:lnSpc>
              <a:buClr>
                <a:srgbClr val="FE8636"/>
              </a:buClr>
              <a:buSzPct val="78571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100" b="1" spc="-5" dirty="0">
                <a:latin typeface="Helvetica"/>
                <a:cs typeface="Helvetica"/>
              </a:rPr>
              <a:t>Paul va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à </a:t>
            </a:r>
            <a:r>
              <a:rPr sz="2100" b="1" spc="-25" dirty="0">
                <a:solidFill>
                  <a:srgbClr val="565E6C"/>
                </a:solidFill>
                <a:latin typeface="Helvetica"/>
                <a:cs typeface="Helvetica"/>
              </a:rPr>
              <a:t>Lyon</a:t>
            </a:r>
            <a:r>
              <a:rPr sz="2100" b="1" spc="-25" dirty="0">
                <a:latin typeface="Helvetica"/>
                <a:cs typeface="Helvetica"/>
              </a:rPr>
              <a:t>. </a:t>
            </a:r>
            <a:r>
              <a:rPr sz="2100" b="1" dirty="0">
                <a:latin typeface="Helvetica"/>
                <a:cs typeface="Helvetica"/>
              </a:rPr>
              <a:t>Il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100" b="1" spc="-5" dirty="0">
                <a:latin typeface="Helvetica"/>
                <a:cs typeface="Helvetica"/>
              </a:rPr>
              <a:t>va en</a:t>
            </a:r>
            <a:r>
              <a:rPr sz="2100" b="1" spc="60" dirty="0">
                <a:latin typeface="Helvetica"/>
                <a:cs typeface="Helvetica"/>
              </a:rPr>
              <a:t> </a:t>
            </a:r>
            <a:r>
              <a:rPr sz="2100" b="1" spc="-5" dirty="0">
                <a:latin typeface="Helvetica"/>
                <a:cs typeface="Helvetica"/>
              </a:rPr>
              <a:t>voiture.</a:t>
            </a:r>
            <a:endParaRPr sz="210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buClr>
                <a:srgbClr val="FE8636"/>
              </a:buClr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652780" lvl="1" indent="-274320">
              <a:lnSpc>
                <a:spcPct val="100000"/>
              </a:lnSpc>
              <a:spcBef>
                <a:spcPts val="1340"/>
              </a:spcBef>
              <a:buClr>
                <a:srgbClr val="FE8636"/>
              </a:buClr>
              <a:buSzPct val="78571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100" b="1" spc="-5" dirty="0">
                <a:latin typeface="Helvetica"/>
                <a:cs typeface="Helvetica"/>
              </a:rPr>
              <a:t>Anne habite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à </a:t>
            </a:r>
            <a:r>
              <a:rPr sz="2100" b="1" spc="-5" dirty="0">
                <a:solidFill>
                  <a:srgbClr val="565E6C"/>
                </a:solidFill>
                <a:latin typeface="Helvetica"/>
                <a:cs typeface="Helvetica"/>
              </a:rPr>
              <a:t>Lisbonne</a:t>
            </a:r>
            <a:r>
              <a:rPr sz="2100" b="1" spc="-5" dirty="0">
                <a:latin typeface="Helvetica"/>
                <a:cs typeface="Helvetica"/>
              </a:rPr>
              <a:t>. </a:t>
            </a:r>
            <a:r>
              <a:rPr sz="2100" b="1" dirty="0">
                <a:latin typeface="Helvetica"/>
                <a:cs typeface="Helvetica"/>
              </a:rPr>
              <a:t>Elle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100" b="1" spc="-5" dirty="0">
                <a:latin typeface="Helvetica"/>
                <a:cs typeface="Helvetica"/>
              </a:rPr>
              <a:t>habite depuis </a:t>
            </a:r>
            <a:r>
              <a:rPr sz="2100" b="1" dirty="0">
                <a:latin typeface="Helvetica"/>
                <a:cs typeface="Helvetica"/>
              </a:rPr>
              <a:t>un</a:t>
            </a:r>
            <a:r>
              <a:rPr sz="2100" b="1" spc="75" dirty="0">
                <a:latin typeface="Helvetica"/>
                <a:cs typeface="Helvetica"/>
              </a:rPr>
              <a:t> </a:t>
            </a:r>
            <a:r>
              <a:rPr sz="2100" b="1" spc="-5" dirty="0">
                <a:latin typeface="Helvetica"/>
                <a:cs typeface="Helvetica"/>
              </a:rPr>
              <a:t>an.</a:t>
            </a:r>
            <a:endParaRPr sz="210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E8636"/>
              </a:buClr>
              <a:buFont typeface="Arial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652780" marR="401320" lvl="1" indent="-274320">
              <a:lnSpc>
                <a:spcPct val="100000"/>
              </a:lnSpc>
              <a:buClr>
                <a:srgbClr val="FE8636"/>
              </a:buClr>
              <a:buSzPct val="78571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100" b="1" spc="-5" dirty="0">
                <a:latin typeface="Helvetica"/>
                <a:cs typeface="Helvetica"/>
              </a:rPr>
              <a:t>Jean est </a:t>
            </a:r>
            <a:r>
              <a:rPr sz="2100" b="1" spc="-5" dirty="0">
                <a:solidFill>
                  <a:srgbClr val="565E6C"/>
                </a:solidFill>
                <a:latin typeface="Helvetica"/>
                <a:cs typeface="Helvetica"/>
              </a:rPr>
              <a:t>sur les </a:t>
            </a:r>
            <a:r>
              <a:rPr sz="2100" b="1" spc="-10" dirty="0">
                <a:solidFill>
                  <a:srgbClr val="565E6C"/>
                </a:solidFill>
                <a:latin typeface="Helvetica"/>
                <a:cs typeface="Helvetica"/>
              </a:rPr>
              <a:t>Champs-Élysées</a:t>
            </a:r>
            <a:r>
              <a:rPr sz="2100" b="1" spc="-10" dirty="0">
                <a:latin typeface="Helvetica"/>
                <a:cs typeface="Helvetica"/>
              </a:rPr>
              <a:t>. </a:t>
            </a:r>
            <a:r>
              <a:rPr sz="2100" b="1" dirty="0">
                <a:latin typeface="Helvetica"/>
                <a:cs typeface="Helvetica"/>
              </a:rPr>
              <a:t>Il </a:t>
            </a:r>
            <a:r>
              <a:rPr sz="21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100" b="1" spc="-5" dirty="0">
                <a:latin typeface="Helvetica"/>
                <a:cs typeface="Helvetica"/>
              </a:rPr>
              <a:t>est depuis  </a:t>
            </a:r>
            <a:r>
              <a:rPr sz="2100" b="1" dirty="0">
                <a:latin typeface="Helvetica"/>
                <a:cs typeface="Helvetica"/>
              </a:rPr>
              <a:t>midi.</a:t>
            </a:r>
            <a:endParaRPr sz="21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467600" cy="1143000"/>
          </a:xfrm>
          <a:custGeom>
            <a:avLst/>
            <a:gdLst/>
            <a:ahLst/>
            <a:cxnLst/>
            <a:rect l="l" t="t" r="r" b="b"/>
            <a:pathLst>
              <a:path w="7467600" h="1143000">
                <a:moveTo>
                  <a:pt x="0" y="0"/>
                </a:moveTo>
                <a:lnTo>
                  <a:pt x="0" y="1143000"/>
                </a:lnTo>
                <a:lnTo>
                  <a:pt x="7467600" y="1143000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505700" cy="1181100"/>
          </a:xfrm>
          <a:custGeom>
            <a:avLst/>
            <a:gdLst/>
            <a:ahLst/>
            <a:cxnLst/>
            <a:rect l="l" t="t" r="r" b="b"/>
            <a:pathLst>
              <a:path w="7505700" h="1181100">
                <a:moveTo>
                  <a:pt x="7505697" y="1162812"/>
                </a:moveTo>
                <a:lnTo>
                  <a:pt x="7505697" y="19812"/>
                </a:lnTo>
                <a:lnTo>
                  <a:pt x="7504101" y="12215"/>
                </a:lnTo>
                <a:lnTo>
                  <a:pt x="7499791" y="5905"/>
                </a:lnTo>
                <a:lnTo>
                  <a:pt x="7493481" y="1595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9812"/>
                </a:lnTo>
                <a:lnTo>
                  <a:pt x="7485885" y="38100"/>
                </a:lnTo>
                <a:lnTo>
                  <a:pt x="7485885" y="1181100"/>
                </a:lnTo>
                <a:lnTo>
                  <a:pt x="7493481" y="1179742"/>
                </a:lnTo>
                <a:lnTo>
                  <a:pt x="7499791" y="1175956"/>
                </a:lnTo>
                <a:lnTo>
                  <a:pt x="7504101" y="1170170"/>
                </a:lnTo>
                <a:lnTo>
                  <a:pt x="7505697" y="1162812"/>
                </a:lnTo>
                <a:close/>
              </a:path>
              <a:path w="7505700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467597" y="1181100"/>
                </a:lnTo>
                <a:lnTo>
                  <a:pt x="7467597" y="1162812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505700" h="1181100">
                <a:moveTo>
                  <a:pt x="7485885" y="38100"/>
                </a:moveTo>
                <a:lnTo>
                  <a:pt x="7467597" y="19812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143000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7485885" y="1181100"/>
                </a:moveTo>
                <a:lnTo>
                  <a:pt x="7485885" y="1143000"/>
                </a:lnTo>
                <a:lnTo>
                  <a:pt x="7467597" y="1162812"/>
                </a:lnTo>
                <a:lnTo>
                  <a:pt x="7467597" y="1181100"/>
                </a:lnTo>
                <a:lnTo>
                  <a:pt x="7485885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1273" y="1022095"/>
            <a:ext cx="74676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026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solidFill>
                  <a:srgbClr val="565E6C"/>
                </a:solidFill>
                <a:latin typeface="Helvetica"/>
                <a:cs typeface="Helvetica"/>
              </a:rPr>
              <a:t>L</a:t>
            </a:r>
            <a:r>
              <a:rPr sz="3500" b="0" dirty="0">
                <a:solidFill>
                  <a:srgbClr val="565E6C"/>
                </a:solidFill>
                <a:latin typeface="Helvetica"/>
                <a:cs typeface="Helvetica"/>
              </a:rPr>
              <a:t>E </a:t>
            </a:r>
            <a:r>
              <a:rPr sz="3500" b="0" spc="5" dirty="0">
                <a:solidFill>
                  <a:srgbClr val="565E6C"/>
                </a:solidFill>
                <a:latin typeface="Helvetica"/>
                <a:cs typeface="Helvetica"/>
              </a:rPr>
              <a:t>PRONOM</a:t>
            </a:r>
            <a:r>
              <a:rPr sz="3500" b="0" spc="484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4400" dirty="0">
                <a:solidFill>
                  <a:srgbClr val="565E6C"/>
                </a:solidFill>
              </a:rPr>
              <a:t>Y</a:t>
            </a:r>
            <a:endParaRPr sz="44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2985" y="1930908"/>
            <a:ext cx="7505700" cy="1847214"/>
          </a:xfrm>
          <a:custGeom>
            <a:avLst/>
            <a:gdLst/>
            <a:ahLst/>
            <a:cxnLst/>
            <a:rect l="l" t="t" r="r" b="b"/>
            <a:pathLst>
              <a:path w="7505700" h="1847214">
                <a:moveTo>
                  <a:pt x="7505697" y="1847088"/>
                </a:moveTo>
                <a:lnTo>
                  <a:pt x="7505697" y="18288"/>
                </a:lnTo>
                <a:lnTo>
                  <a:pt x="7504101" y="11572"/>
                </a:lnTo>
                <a:lnTo>
                  <a:pt x="7499791" y="5715"/>
                </a:lnTo>
                <a:lnTo>
                  <a:pt x="7493481" y="1571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71"/>
                </a:lnTo>
                <a:lnTo>
                  <a:pt x="5715" y="5715"/>
                </a:lnTo>
                <a:lnTo>
                  <a:pt x="1571" y="11572"/>
                </a:lnTo>
                <a:lnTo>
                  <a:pt x="0" y="18288"/>
                </a:lnTo>
                <a:lnTo>
                  <a:pt x="0" y="1847088"/>
                </a:lnTo>
                <a:lnTo>
                  <a:pt x="18288" y="1847088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8288"/>
                </a:lnTo>
                <a:lnTo>
                  <a:pt x="7485885" y="38100"/>
                </a:lnTo>
                <a:lnTo>
                  <a:pt x="7485885" y="1847088"/>
                </a:lnTo>
                <a:lnTo>
                  <a:pt x="7505697" y="1847088"/>
                </a:lnTo>
                <a:close/>
              </a:path>
              <a:path w="7505700" h="1847214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847214">
                <a:moveTo>
                  <a:pt x="38100" y="184708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47088"/>
                </a:lnTo>
                <a:lnTo>
                  <a:pt x="38100" y="1847088"/>
                </a:lnTo>
                <a:close/>
              </a:path>
              <a:path w="7505700" h="1847214">
                <a:moveTo>
                  <a:pt x="7485885" y="38100"/>
                </a:moveTo>
                <a:lnTo>
                  <a:pt x="7467597" y="18288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847214">
                <a:moveTo>
                  <a:pt x="7485885" y="1847088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847088"/>
                </a:lnTo>
                <a:lnTo>
                  <a:pt x="7485885" y="184708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2985" y="3777996"/>
            <a:ext cx="7505700" cy="3065145"/>
          </a:xfrm>
          <a:custGeom>
            <a:avLst/>
            <a:gdLst/>
            <a:ahLst/>
            <a:cxnLst/>
            <a:rect l="l" t="t" r="r" b="b"/>
            <a:pathLst>
              <a:path w="7505700" h="3065145">
                <a:moveTo>
                  <a:pt x="38100" y="3026663"/>
                </a:moveTo>
                <a:lnTo>
                  <a:pt x="38100" y="0"/>
                </a:lnTo>
                <a:lnTo>
                  <a:pt x="0" y="0"/>
                </a:lnTo>
                <a:lnTo>
                  <a:pt x="0" y="3044951"/>
                </a:lnTo>
                <a:lnTo>
                  <a:pt x="18288" y="3064763"/>
                </a:lnTo>
                <a:lnTo>
                  <a:pt x="18288" y="3026663"/>
                </a:lnTo>
                <a:lnTo>
                  <a:pt x="38100" y="3026663"/>
                </a:lnTo>
                <a:close/>
              </a:path>
              <a:path w="7505700" h="3065145">
                <a:moveTo>
                  <a:pt x="7485885" y="3026663"/>
                </a:moveTo>
                <a:lnTo>
                  <a:pt x="18288" y="3026663"/>
                </a:lnTo>
                <a:lnTo>
                  <a:pt x="38100" y="3044951"/>
                </a:lnTo>
                <a:lnTo>
                  <a:pt x="38100" y="3064763"/>
                </a:lnTo>
                <a:lnTo>
                  <a:pt x="7467597" y="3064763"/>
                </a:lnTo>
                <a:lnTo>
                  <a:pt x="7467597" y="3044951"/>
                </a:lnTo>
                <a:lnTo>
                  <a:pt x="7485885" y="3026663"/>
                </a:lnTo>
                <a:close/>
              </a:path>
              <a:path w="7505700" h="3065145">
                <a:moveTo>
                  <a:pt x="38100" y="3064763"/>
                </a:moveTo>
                <a:lnTo>
                  <a:pt x="38100" y="3044951"/>
                </a:lnTo>
                <a:lnTo>
                  <a:pt x="18288" y="3026663"/>
                </a:lnTo>
                <a:lnTo>
                  <a:pt x="18288" y="3064763"/>
                </a:lnTo>
                <a:lnTo>
                  <a:pt x="38100" y="3064763"/>
                </a:lnTo>
                <a:close/>
              </a:path>
              <a:path w="7505700" h="3065145">
                <a:moveTo>
                  <a:pt x="7505697" y="3044951"/>
                </a:moveTo>
                <a:lnTo>
                  <a:pt x="7505697" y="0"/>
                </a:lnTo>
                <a:lnTo>
                  <a:pt x="7467597" y="0"/>
                </a:lnTo>
                <a:lnTo>
                  <a:pt x="7467597" y="3026663"/>
                </a:lnTo>
                <a:lnTo>
                  <a:pt x="7485885" y="3026663"/>
                </a:lnTo>
                <a:lnTo>
                  <a:pt x="7485885" y="3064763"/>
                </a:lnTo>
                <a:lnTo>
                  <a:pt x="7493481" y="3063168"/>
                </a:lnTo>
                <a:lnTo>
                  <a:pt x="7499791" y="3058858"/>
                </a:lnTo>
                <a:lnTo>
                  <a:pt x="7504101" y="3052547"/>
                </a:lnTo>
                <a:lnTo>
                  <a:pt x="7505697" y="3044951"/>
                </a:lnTo>
                <a:close/>
              </a:path>
              <a:path w="7505700" h="3065145">
                <a:moveTo>
                  <a:pt x="7485885" y="3064763"/>
                </a:moveTo>
                <a:lnTo>
                  <a:pt x="7485885" y="3026663"/>
                </a:lnTo>
                <a:lnTo>
                  <a:pt x="7467597" y="3044951"/>
                </a:lnTo>
                <a:lnTo>
                  <a:pt x="7467597" y="3064763"/>
                </a:lnTo>
                <a:lnTo>
                  <a:pt x="7485885" y="3064763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10017" y="2416555"/>
            <a:ext cx="7101840" cy="384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400" b="1" spc="-5" dirty="0">
                <a:latin typeface="Helvetica"/>
                <a:cs typeface="Helvetica"/>
              </a:rPr>
              <a:t>remplace les noms de choses précédés de </a:t>
            </a:r>
            <a:r>
              <a:rPr sz="2400" b="1" dirty="0">
                <a:latin typeface="Helvetica"/>
                <a:cs typeface="Helvetica"/>
              </a:rPr>
              <a:t>la  </a:t>
            </a:r>
            <a:r>
              <a:rPr sz="2400" b="1" spc="-5" dirty="0">
                <a:latin typeface="Helvetica"/>
                <a:cs typeface="Helvetica"/>
              </a:rPr>
              <a:t>préposition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</a:t>
            </a:r>
            <a:r>
              <a:rPr sz="2400" b="1" spc="-4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:</a:t>
            </a:r>
            <a:endParaRPr sz="2400">
              <a:latin typeface="Helvetica"/>
              <a:cs typeface="Helvetica"/>
            </a:endParaRPr>
          </a:p>
          <a:p>
            <a:pPr marL="286385">
              <a:lnSpc>
                <a:spcPct val="100000"/>
              </a:lnSpc>
              <a:spcBef>
                <a:spcPts val="1200"/>
              </a:spcBef>
            </a:pPr>
            <a:r>
              <a:rPr sz="1800" b="1" spc="-5" dirty="0">
                <a:latin typeface="Helvetica"/>
                <a:cs typeface="Helvetica"/>
              </a:rPr>
              <a:t>(Les </a:t>
            </a:r>
            <a:r>
              <a:rPr sz="1800" b="1" spc="-10" dirty="0">
                <a:latin typeface="Helvetica"/>
                <a:cs typeface="Helvetica"/>
              </a:rPr>
              <a:t>verbes </a:t>
            </a:r>
            <a:r>
              <a:rPr sz="1800" b="1" spc="-5" dirty="0">
                <a:latin typeface="Helvetica"/>
                <a:cs typeface="Helvetica"/>
              </a:rPr>
              <a:t>des phrases </a:t>
            </a:r>
            <a:r>
              <a:rPr sz="1800" b="1" spc="-10" dirty="0">
                <a:latin typeface="Helvetica"/>
                <a:cs typeface="Helvetica"/>
              </a:rPr>
              <a:t>suivantes </a:t>
            </a:r>
            <a:r>
              <a:rPr sz="1800" b="1" spc="-5" dirty="0">
                <a:latin typeface="Helvetica"/>
                <a:cs typeface="Helvetica"/>
              </a:rPr>
              <a:t>se construisent </a:t>
            </a:r>
            <a:r>
              <a:rPr sz="1800" b="1" spc="-15" dirty="0">
                <a:latin typeface="Helvetica"/>
                <a:cs typeface="Helvetica"/>
              </a:rPr>
              <a:t>avec</a:t>
            </a:r>
            <a:r>
              <a:rPr sz="1800" b="1" spc="150" dirty="0">
                <a:latin typeface="Helvetica"/>
                <a:cs typeface="Helvetica"/>
              </a:rPr>
              <a:t> </a:t>
            </a:r>
            <a:r>
              <a:rPr sz="1800" b="1" spc="-5" dirty="0">
                <a:solidFill>
                  <a:srgbClr val="565E6C"/>
                </a:solidFill>
                <a:latin typeface="Helvetica"/>
                <a:cs typeface="Helvetica"/>
              </a:rPr>
              <a:t>à</a:t>
            </a:r>
            <a:r>
              <a:rPr sz="1800" b="1" spc="-5" dirty="0">
                <a:latin typeface="Helvetica"/>
                <a:cs typeface="Helvetica"/>
              </a:rPr>
              <a:t>)</a:t>
            </a:r>
            <a:endParaRPr sz="180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678180" lvl="1" indent="-307340">
              <a:lnSpc>
                <a:spcPct val="100000"/>
              </a:lnSpc>
              <a:buClr>
                <a:srgbClr val="FE8636"/>
              </a:buClr>
              <a:buSzPct val="75000"/>
              <a:buFont typeface="Arial"/>
              <a:buChar char="●"/>
              <a:tabLst>
                <a:tab pos="678180" algn="l"/>
                <a:tab pos="678815" algn="l"/>
              </a:tabLst>
            </a:pPr>
            <a:r>
              <a:rPr sz="2400" b="1" spc="-5" dirty="0">
                <a:latin typeface="Helvetica"/>
                <a:cs typeface="Helvetica"/>
              </a:rPr>
              <a:t>Je pense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 </a:t>
            </a:r>
            <a:r>
              <a:rPr sz="2400" b="1" spc="-5" dirty="0">
                <a:latin typeface="Helvetica"/>
                <a:cs typeface="Helvetica"/>
              </a:rPr>
              <a:t>mon </a:t>
            </a:r>
            <a:r>
              <a:rPr sz="2400" b="1" spc="-10" dirty="0">
                <a:latin typeface="Helvetica"/>
                <a:cs typeface="Helvetica"/>
              </a:rPr>
              <a:t>pays. </a:t>
            </a:r>
            <a:r>
              <a:rPr sz="2400" b="1" dirty="0">
                <a:latin typeface="Helvetica"/>
                <a:cs typeface="Helvetica"/>
              </a:rPr>
              <a:t>J’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400" b="1" spc="-5" dirty="0">
                <a:latin typeface="Helvetica"/>
                <a:cs typeface="Helvetica"/>
              </a:rPr>
              <a:t>pense</a:t>
            </a:r>
            <a:r>
              <a:rPr sz="2400" b="1" spc="-20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souvent.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>
              <a:latin typeface="Times New Roman"/>
              <a:cs typeface="Times New Roman"/>
            </a:endParaRPr>
          </a:p>
          <a:p>
            <a:pPr marL="652780" indent="-274320">
              <a:lnSpc>
                <a:spcPct val="100000"/>
              </a:lnSpc>
              <a:spcBef>
                <a:spcPts val="5"/>
              </a:spcBef>
              <a:buClr>
                <a:srgbClr val="FE8636"/>
              </a:buClr>
              <a:buSzPct val="79166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b="1" spc="-5" dirty="0">
                <a:latin typeface="Helvetica"/>
                <a:cs typeface="Helvetica"/>
              </a:rPr>
              <a:t>Je participe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 </a:t>
            </a:r>
            <a:r>
              <a:rPr sz="2400" b="1" spc="-5" dirty="0">
                <a:latin typeface="Helvetica"/>
                <a:cs typeface="Helvetica"/>
              </a:rPr>
              <a:t>ce projet. J’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y</a:t>
            </a:r>
            <a:r>
              <a:rPr sz="2400" b="1" spc="-40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participe.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E8636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652780" indent="-274320">
              <a:lnSpc>
                <a:spcPct val="100000"/>
              </a:lnSpc>
              <a:buClr>
                <a:srgbClr val="FE8636"/>
              </a:buClr>
              <a:buSzPct val="79166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b="1" spc="-5" dirty="0">
                <a:latin typeface="Helvetica"/>
                <a:cs typeface="Helvetica"/>
              </a:rPr>
              <a:t>Je réfléchis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 </a:t>
            </a:r>
            <a:r>
              <a:rPr sz="2400" b="1" spc="-5" dirty="0">
                <a:latin typeface="Helvetica"/>
                <a:cs typeface="Helvetica"/>
              </a:rPr>
              <a:t>sa proposition. J’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y</a:t>
            </a:r>
            <a:r>
              <a:rPr sz="2400" b="1" spc="-4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réfléchis.</a:t>
            </a:r>
            <a:endParaRPr sz="24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805806" y="4390644"/>
            <a:ext cx="1825752" cy="2804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467600" cy="1143000"/>
          </a:xfrm>
          <a:custGeom>
            <a:avLst/>
            <a:gdLst/>
            <a:ahLst/>
            <a:cxnLst/>
            <a:rect l="l" t="t" r="r" b="b"/>
            <a:pathLst>
              <a:path w="7467600" h="1143000">
                <a:moveTo>
                  <a:pt x="0" y="0"/>
                </a:moveTo>
                <a:lnTo>
                  <a:pt x="0" y="1143000"/>
                </a:lnTo>
                <a:lnTo>
                  <a:pt x="7467600" y="1143000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505700" cy="1181100"/>
          </a:xfrm>
          <a:custGeom>
            <a:avLst/>
            <a:gdLst/>
            <a:ahLst/>
            <a:cxnLst/>
            <a:rect l="l" t="t" r="r" b="b"/>
            <a:pathLst>
              <a:path w="7505700" h="1181100">
                <a:moveTo>
                  <a:pt x="7505697" y="1162812"/>
                </a:moveTo>
                <a:lnTo>
                  <a:pt x="7505697" y="19812"/>
                </a:lnTo>
                <a:lnTo>
                  <a:pt x="7504101" y="12215"/>
                </a:lnTo>
                <a:lnTo>
                  <a:pt x="7499791" y="5905"/>
                </a:lnTo>
                <a:lnTo>
                  <a:pt x="7493481" y="1595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9812"/>
                </a:lnTo>
                <a:lnTo>
                  <a:pt x="7485885" y="38100"/>
                </a:lnTo>
                <a:lnTo>
                  <a:pt x="7485885" y="1181100"/>
                </a:lnTo>
                <a:lnTo>
                  <a:pt x="7493481" y="1179742"/>
                </a:lnTo>
                <a:lnTo>
                  <a:pt x="7499791" y="1175956"/>
                </a:lnTo>
                <a:lnTo>
                  <a:pt x="7504101" y="1170170"/>
                </a:lnTo>
                <a:lnTo>
                  <a:pt x="7505697" y="1162812"/>
                </a:lnTo>
                <a:close/>
              </a:path>
              <a:path w="7505700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467597" y="1181100"/>
                </a:lnTo>
                <a:lnTo>
                  <a:pt x="7467597" y="1162812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505700" h="1181100">
                <a:moveTo>
                  <a:pt x="7485885" y="38100"/>
                </a:moveTo>
                <a:lnTo>
                  <a:pt x="7467597" y="19812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143000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7485885" y="1181100"/>
                </a:moveTo>
                <a:lnTo>
                  <a:pt x="7485885" y="1143000"/>
                </a:lnTo>
                <a:lnTo>
                  <a:pt x="7467597" y="1162812"/>
                </a:lnTo>
                <a:lnTo>
                  <a:pt x="7467597" y="1181100"/>
                </a:lnTo>
                <a:lnTo>
                  <a:pt x="7485885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1273" y="1022095"/>
            <a:ext cx="74676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026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solidFill>
                  <a:srgbClr val="565E6C"/>
                </a:solidFill>
                <a:latin typeface="Helvetica"/>
                <a:cs typeface="Helvetica"/>
              </a:rPr>
              <a:t>L</a:t>
            </a:r>
            <a:r>
              <a:rPr sz="3500" b="0" dirty="0">
                <a:solidFill>
                  <a:srgbClr val="565E6C"/>
                </a:solidFill>
                <a:latin typeface="Helvetica"/>
                <a:cs typeface="Helvetica"/>
              </a:rPr>
              <a:t>E </a:t>
            </a:r>
            <a:r>
              <a:rPr sz="3500" b="0" spc="5" dirty="0">
                <a:solidFill>
                  <a:srgbClr val="565E6C"/>
                </a:solidFill>
                <a:latin typeface="Helvetica"/>
                <a:cs typeface="Helvetica"/>
              </a:rPr>
              <a:t>PRONOM</a:t>
            </a:r>
            <a:r>
              <a:rPr sz="3500" b="0" spc="484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4400" dirty="0">
                <a:solidFill>
                  <a:srgbClr val="565E6C"/>
                </a:solidFill>
              </a:rPr>
              <a:t>Y</a:t>
            </a:r>
            <a:endParaRPr sz="44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2985" y="1930908"/>
            <a:ext cx="7505700" cy="1847214"/>
          </a:xfrm>
          <a:custGeom>
            <a:avLst/>
            <a:gdLst/>
            <a:ahLst/>
            <a:cxnLst/>
            <a:rect l="l" t="t" r="r" b="b"/>
            <a:pathLst>
              <a:path w="7505700" h="1847214">
                <a:moveTo>
                  <a:pt x="7505697" y="1847088"/>
                </a:moveTo>
                <a:lnTo>
                  <a:pt x="7505697" y="18288"/>
                </a:lnTo>
                <a:lnTo>
                  <a:pt x="7504101" y="11572"/>
                </a:lnTo>
                <a:lnTo>
                  <a:pt x="7499791" y="5715"/>
                </a:lnTo>
                <a:lnTo>
                  <a:pt x="7493481" y="1571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71"/>
                </a:lnTo>
                <a:lnTo>
                  <a:pt x="5715" y="5715"/>
                </a:lnTo>
                <a:lnTo>
                  <a:pt x="1571" y="11572"/>
                </a:lnTo>
                <a:lnTo>
                  <a:pt x="0" y="18288"/>
                </a:lnTo>
                <a:lnTo>
                  <a:pt x="0" y="1847088"/>
                </a:lnTo>
                <a:lnTo>
                  <a:pt x="18288" y="1847088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8288"/>
                </a:lnTo>
                <a:lnTo>
                  <a:pt x="7485885" y="38100"/>
                </a:lnTo>
                <a:lnTo>
                  <a:pt x="7485885" y="1847088"/>
                </a:lnTo>
                <a:lnTo>
                  <a:pt x="7505697" y="1847088"/>
                </a:lnTo>
                <a:close/>
              </a:path>
              <a:path w="7505700" h="1847214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847214">
                <a:moveTo>
                  <a:pt x="38100" y="184708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47088"/>
                </a:lnTo>
                <a:lnTo>
                  <a:pt x="38100" y="1847088"/>
                </a:lnTo>
                <a:close/>
              </a:path>
              <a:path w="7505700" h="1847214">
                <a:moveTo>
                  <a:pt x="7485885" y="38100"/>
                </a:moveTo>
                <a:lnTo>
                  <a:pt x="7467597" y="18288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847214">
                <a:moveTo>
                  <a:pt x="7485885" y="1847088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847088"/>
                </a:lnTo>
                <a:lnTo>
                  <a:pt x="7485885" y="184708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2985" y="3777996"/>
            <a:ext cx="7505700" cy="3065145"/>
          </a:xfrm>
          <a:custGeom>
            <a:avLst/>
            <a:gdLst/>
            <a:ahLst/>
            <a:cxnLst/>
            <a:rect l="l" t="t" r="r" b="b"/>
            <a:pathLst>
              <a:path w="7505700" h="3065145">
                <a:moveTo>
                  <a:pt x="38100" y="3026663"/>
                </a:moveTo>
                <a:lnTo>
                  <a:pt x="38100" y="0"/>
                </a:lnTo>
                <a:lnTo>
                  <a:pt x="0" y="0"/>
                </a:lnTo>
                <a:lnTo>
                  <a:pt x="0" y="3044951"/>
                </a:lnTo>
                <a:lnTo>
                  <a:pt x="18288" y="3064763"/>
                </a:lnTo>
                <a:lnTo>
                  <a:pt x="18288" y="3026663"/>
                </a:lnTo>
                <a:lnTo>
                  <a:pt x="38100" y="3026663"/>
                </a:lnTo>
                <a:close/>
              </a:path>
              <a:path w="7505700" h="3065145">
                <a:moveTo>
                  <a:pt x="7485885" y="3026663"/>
                </a:moveTo>
                <a:lnTo>
                  <a:pt x="18288" y="3026663"/>
                </a:lnTo>
                <a:lnTo>
                  <a:pt x="38100" y="3044951"/>
                </a:lnTo>
                <a:lnTo>
                  <a:pt x="38100" y="3064763"/>
                </a:lnTo>
                <a:lnTo>
                  <a:pt x="7467597" y="3064763"/>
                </a:lnTo>
                <a:lnTo>
                  <a:pt x="7467597" y="3044951"/>
                </a:lnTo>
                <a:lnTo>
                  <a:pt x="7485885" y="3026663"/>
                </a:lnTo>
                <a:close/>
              </a:path>
              <a:path w="7505700" h="3065145">
                <a:moveTo>
                  <a:pt x="38100" y="3064763"/>
                </a:moveTo>
                <a:lnTo>
                  <a:pt x="38100" y="3044951"/>
                </a:lnTo>
                <a:lnTo>
                  <a:pt x="18288" y="3026663"/>
                </a:lnTo>
                <a:lnTo>
                  <a:pt x="18288" y="3064763"/>
                </a:lnTo>
                <a:lnTo>
                  <a:pt x="38100" y="3064763"/>
                </a:lnTo>
                <a:close/>
              </a:path>
              <a:path w="7505700" h="3065145">
                <a:moveTo>
                  <a:pt x="7505697" y="3044951"/>
                </a:moveTo>
                <a:lnTo>
                  <a:pt x="7505697" y="0"/>
                </a:lnTo>
                <a:lnTo>
                  <a:pt x="7467597" y="0"/>
                </a:lnTo>
                <a:lnTo>
                  <a:pt x="7467597" y="3026663"/>
                </a:lnTo>
                <a:lnTo>
                  <a:pt x="7485885" y="3026663"/>
                </a:lnTo>
                <a:lnTo>
                  <a:pt x="7485885" y="3064763"/>
                </a:lnTo>
                <a:lnTo>
                  <a:pt x="7493481" y="3063168"/>
                </a:lnTo>
                <a:lnTo>
                  <a:pt x="7499791" y="3058858"/>
                </a:lnTo>
                <a:lnTo>
                  <a:pt x="7504101" y="3052547"/>
                </a:lnTo>
                <a:lnTo>
                  <a:pt x="7505697" y="3044951"/>
                </a:lnTo>
                <a:close/>
              </a:path>
              <a:path w="7505700" h="3065145">
                <a:moveTo>
                  <a:pt x="7485885" y="3064763"/>
                </a:moveTo>
                <a:lnTo>
                  <a:pt x="7485885" y="3026663"/>
                </a:lnTo>
                <a:lnTo>
                  <a:pt x="7467597" y="3044951"/>
                </a:lnTo>
                <a:lnTo>
                  <a:pt x="7467597" y="3064763"/>
                </a:lnTo>
                <a:lnTo>
                  <a:pt x="7485885" y="3064763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10017" y="2416555"/>
            <a:ext cx="6981825" cy="420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682625" indent="-27432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b="1" spc="-5" dirty="0">
                <a:latin typeface="Helvetica"/>
                <a:cs typeface="Helvetica"/>
              </a:rPr>
              <a:t>Pour les noms de personnes, on utilise </a:t>
            </a:r>
            <a:r>
              <a:rPr sz="2400" b="1" dirty="0">
                <a:latin typeface="Helvetica"/>
                <a:cs typeface="Helvetica"/>
              </a:rPr>
              <a:t>le  </a:t>
            </a:r>
            <a:r>
              <a:rPr sz="2400" b="1" spc="-5" dirty="0">
                <a:latin typeface="Helvetica"/>
                <a:cs typeface="Helvetica"/>
              </a:rPr>
              <a:t>pronom</a:t>
            </a:r>
            <a:endParaRPr sz="2400">
              <a:latin typeface="Helvetica"/>
              <a:cs typeface="Helvetica"/>
            </a:endParaRPr>
          </a:p>
          <a:p>
            <a:pPr marL="678180" lvl="1" indent="-307340">
              <a:lnSpc>
                <a:spcPct val="100000"/>
              </a:lnSpc>
              <a:spcBef>
                <a:spcPts val="600"/>
              </a:spcBef>
              <a:buClr>
                <a:srgbClr val="FE8636"/>
              </a:buClr>
              <a:buSzPct val="75000"/>
              <a:buFont typeface="Arial"/>
              <a:buChar char="●"/>
              <a:tabLst>
                <a:tab pos="678180" algn="l"/>
                <a:tab pos="678815" algn="l"/>
                <a:tab pos="4584065" algn="l"/>
              </a:tabLst>
            </a:pPr>
            <a:r>
              <a:rPr sz="2400" b="1" spc="-5" dirty="0">
                <a:latin typeface="Helvetica"/>
                <a:cs typeface="Helvetica"/>
              </a:rPr>
              <a:t>Je pense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</a:t>
            </a:r>
            <a:r>
              <a:rPr sz="2400" b="1" spc="10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mon</a:t>
            </a:r>
            <a:r>
              <a:rPr sz="2400" b="1" spc="-10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père.	Je pense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</a:t>
            </a:r>
            <a:r>
              <a:rPr sz="2400" b="1" spc="-3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lui</a:t>
            </a:r>
            <a:r>
              <a:rPr sz="2400" b="1" spc="-5" dirty="0">
                <a:latin typeface="Helvetica"/>
                <a:cs typeface="Helvetica"/>
              </a:rPr>
              <a:t>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>
              <a:latin typeface="Times New Roman"/>
              <a:cs typeface="Times New Roman"/>
            </a:endParaRPr>
          </a:p>
          <a:p>
            <a:pPr marL="652780" indent="-274320">
              <a:lnSpc>
                <a:spcPct val="100000"/>
              </a:lnSpc>
              <a:buClr>
                <a:srgbClr val="FE8636"/>
              </a:buClr>
              <a:buSzPct val="79166"/>
              <a:buFont typeface="Arial"/>
              <a:buChar char="•"/>
              <a:tabLst>
                <a:tab pos="652145" algn="l"/>
                <a:tab pos="652780" algn="l"/>
                <a:tab pos="4584700" algn="l"/>
              </a:tabLst>
            </a:pPr>
            <a:r>
              <a:rPr sz="2400" b="1" spc="-5" dirty="0">
                <a:latin typeface="Helvetica"/>
                <a:cs typeface="Helvetica"/>
              </a:rPr>
              <a:t>Je pense </a:t>
            </a:r>
            <a:r>
              <a:rPr sz="2400" b="1" dirty="0">
                <a:latin typeface="Helvetica"/>
                <a:cs typeface="Helvetica"/>
              </a:rPr>
              <a:t>à</a:t>
            </a:r>
            <a:r>
              <a:rPr sz="2400" b="1" spc="10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mes</a:t>
            </a:r>
            <a:r>
              <a:rPr sz="2400" b="1" spc="0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amis.	Je pense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</a:t>
            </a:r>
            <a:r>
              <a:rPr sz="2400" b="1" spc="-5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eux</a:t>
            </a:r>
            <a:r>
              <a:rPr sz="2400" b="1" spc="-5" dirty="0">
                <a:latin typeface="Helvetica"/>
                <a:cs typeface="Helvetica"/>
              </a:rPr>
              <a:t>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652145" marR="30480" indent="-274320">
              <a:lnSpc>
                <a:spcPct val="100000"/>
              </a:lnSpc>
            </a:pPr>
            <a:r>
              <a:rPr sz="2400" b="1" spc="-5" dirty="0">
                <a:latin typeface="Helvetica"/>
                <a:cs typeface="Helvetica"/>
              </a:rPr>
              <a:t>Pour les verbes de communication,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lui </a:t>
            </a:r>
            <a:r>
              <a:rPr sz="2400" b="1" spc="-5" dirty="0">
                <a:latin typeface="Helvetica"/>
                <a:cs typeface="Helvetica"/>
              </a:rPr>
              <a:t>et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leur  </a:t>
            </a:r>
            <a:r>
              <a:rPr sz="2400" b="1" spc="-5" dirty="0">
                <a:latin typeface="Helvetica"/>
                <a:cs typeface="Helvetica"/>
              </a:rPr>
              <a:t>sont placés devant </a:t>
            </a:r>
            <a:r>
              <a:rPr sz="2400" b="1" dirty="0">
                <a:latin typeface="Helvetica"/>
                <a:cs typeface="Helvetica"/>
              </a:rPr>
              <a:t>le </a:t>
            </a:r>
            <a:r>
              <a:rPr sz="2400" b="1" spc="-5" dirty="0">
                <a:latin typeface="Helvetica"/>
                <a:cs typeface="Helvetica"/>
              </a:rPr>
              <a:t>verbe</a:t>
            </a:r>
            <a:r>
              <a:rPr sz="2400" b="1" spc="-10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: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645160" indent="-266700">
              <a:lnSpc>
                <a:spcPct val="100000"/>
              </a:lnSpc>
              <a:buClr>
                <a:srgbClr val="FE8636"/>
              </a:buClr>
              <a:buSzPct val="75000"/>
              <a:buFont typeface="Arial"/>
              <a:buChar char="●"/>
              <a:tabLst>
                <a:tab pos="644525" algn="l"/>
                <a:tab pos="645160" algn="l"/>
                <a:tab pos="4584065" algn="l"/>
              </a:tabLst>
            </a:pPr>
            <a:r>
              <a:rPr sz="2400" b="1" spc="-5" dirty="0">
                <a:latin typeface="Helvetica"/>
                <a:cs typeface="Helvetica"/>
              </a:rPr>
              <a:t>Je téléphone</a:t>
            </a:r>
            <a:r>
              <a:rPr sz="2400" b="1" spc="0" dirty="0"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à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Paul</a:t>
            </a:r>
            <a:r>
              <a:rPr sz="2400" b="1" spc="-5" dirty="0">
                <a:latin typeface="Helvetica"/>
                <a:cs typeface="Helvetica"/>
              </a:rPr>
              <a:t>.	Je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lui</a:t>
            </a:r>
            <a:r>
              <a:rPr sz="2400" b="1" spc="-8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téléphone.</a:t>
            </a:r>
            <a:endParaRPr sz="24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1985" y="5550408"/>
            <a:ext cx="1112266" cy="1008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1273" y="624840"/>
            <a:ext cx="7467600" cy="1143000"/>
          </a:xfrm>
          <a:custGeom>
            <a:avLst/>
            <a:gdLst/>
            <a:ahLst/>
            <a:cxnLst/>
            <a:rect l="l" t="t" r="r" b="b"/>
            <a:pathLst>
              <a:path w="7467600" h="1143000">
                <a:moveTo>
                  <a:pt x="0" y="0"/>
                </a:moveTo>
                <a:lnTo>
                  <a:pt x="0" y="1143000"/>
                </a:lnTo>
                <a:lnTo>
                  <a:pt x="7467600" y="1143000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985" y="605028"/>
            <a:ext cx="7505700" cy="1181100"/>
          </a:xfrm>
          <a:custGeom>
            <a:avLst/>
            <a:gdLst/>
            <a:ahLst/>
            <a:cxnLst/>
            <a:rect l="l" t="t" r="r" b="b"/>
            <a:pathLst>
              <a:path w="7505700" h="1181100">
                <a:moveTo>
                  <a:pt x="7505697" y="1162812"/>
                </a:moveTo>
                <a:lnTo>
                  <a:pt x="7505697" y="19812"/>
                </a:lnTo>
                <a:lnTo>
                  <a:pt x="7504101" y="12215"/>
                </a:lnTo>
                <a:lnTo>
                  <a:pt x="7499791" y="5905"/>
                </a:lnTo>
                <a:lnTo>
                  <a:pt x="7493481" y="1595"/>
                </a:lnTo>
                <a:lnTo>
                  <a:pt x="7485885" y="0"/>
                </a:lnTo>
                <a:lnTo>
                  <a:pt x="18288" y="0"/>
                </a:lnTo>
                <a:lnTo>
                  <a:pt x="11572" y="1595"/>
                </a:lnTo>
                <a:lnTo>
                  <a:pt x="5715" y="5905"/>
                </a:lnTo>
                <a:lnTo>
                  <a:pt x="1571" y="12215"/>
                </a:lnTo>
                <a:lnTo>
                  <a:pt x="0" y="19812"/>
                </a:lnTo>
                <a:lnTo>
                  <a:pt x="0" y="1162812"/>
                </a:lnTo>
                <a:lnTo>
                  <a:pt x="1571" y="1170170"/>
                </a:lnTo>
                <a:lnTo>
                  <a:pt x="5715" y="1175956"/>
                </a:lnTo>
                <a:lnTo>
                  <a:pt x="11572" y="1179742"/>
                </a:lnTo>
                <a:lnTo>
                  <a:pt x="18288" y="1181100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9812"/>
                </a:lnTo>
                <a:lnTo>
                  <a:pt x="7485885" y="38100"/>
                </a:lnTo>
                <a:lnTo>
                  <a:pt x="7485885" y="1181100"/>
                </a:lnTo>
                <a:lnTo>
                  <a:pt x="7493481" y="1179742"/>
                </a:lnTo>
                <a:lnTo>
                  <a:pt x="7499791" y="1175956"/>
                </a:lnTo>
                <a:lnTo>
                  <a:pt x="7504101" y="1170170"/>
                </a:lnTo>
                <a:lnTo>
                  <a:pt x="7505697" y="1162812"/>
                </a:lnTo>
                <a:close/>
              </a:path>
              <a:path w="7505700" h="118110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181100">
                <a:moveTo>
                  <a:pt x="38100" y="1143000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43000"/>
                </a:lnTo>
                <a:lnTo>
                  <a:pt x="38100" y="11430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18288" y="1143000"/>
                </a:lnTo>
                <a:lnTo>
                  <a:pt x="38100" y="1162812"/>
                </a:lnTo>
                <a:lnTo>
                  <a:pt x="38100" y="1181100"/>
                </a:lnTo>
                <a:lnTo>
                  <a:pt x="7467597" y="1181100"/>
                </a:lnTo>
                <a:lnTo>
                  <a:pt x="7467597" y="1162812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38100" y="1181100"/>
                </a:moveTo>
                <a:lnTo>
                  <a:pt x="38100" y="1162812"/>
                </a:lnTo>
                <a:lnTo>
                  <a:pt x="18288" y="1143000"/>
                </a:lnTo>
                <a:lnTo>
                  <a:pt x="18288" y="1181100"/>
                </a:lnTo>
                <a:lnTo>
                  <a:pt x="38100" y="1181100"/>
                </a:lnTo>
                <a:close/>
              </a:path>
              <a:path w="7505700" h="1181100">
                <a:moveTo>
                  <a:pt x="7485885" y="38100"/>
                </a:moveTo>
                <a:lnTo>
                  <a:pt x="7467597" y="19812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181100">
                <a:moveTo>
                  <a:pt x="7485885" y="1143000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143000"/>
                </a:lnTo>
                <a:lnTo>
                  <a:pt x="7485885" y="1143000"/>
                </a:lnTo>
                <a:close/>
              </a:path>
              <a:path w="7505700" h="1181100">
                <a:moveTo>
                  <a:pt x="7485885" y="1181100"/>
                </a:moveTo>
                <a:lnTo>
                  <a:pt x="7485885" y="1143000"/>
                </a:lnTo>
                <a:lnTo>
                  <a:pt x="7467597" y="1162812"/>
                </a:lnTo>
                <a:lnTo>
                  <a:pt x="7467597" y="1181100"/>
                </a:lnTo>
                <a:lnTo>
                  <a:pt x="7485885" y="1181100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44684" y="1022095"/>
            <a:ext cx="42373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565E6C"/>
                </a:solidFill>
              </a:rPr>
              <a:t>Y </a:t>
            </a:r>
            <a:r>
              <a:rPr sz="3500" b="0" spc="0" dirty="0">
                <a:solidFill>
                  <a:srgbClr val="565E6C"/>
                </a:solidFill>
                <a:latin typeface="Helvetica"/>
                <a:cs typeface="Helvetica"/>
              </a:rPr>
              <a:t>ET LA</a:t>
            </a:r>
            <a:r>
              <a:rPr sz="3500" b="0" spc="10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3500" b="0" spc="-30" dirty="0">
                <a:solidFill>
                  <a:srgbClr val="565E6C"/>
                </a:solidFill>
                <a:latin typeface="Helvetica"/>
                <a:cs typeface="Helvetica"/>
              </a:rPr>
              <a:t>NÉGATION</a:t>
            </a:r>
            <a:endParaRPr sz="35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2025" y="1959864"/>
            <a:ext cx="7599045" cy="1818639"/>
          </a:xfrm>
          <a:custGeom>
            <a:avLst/>
            <a:gdLst/>
            <a:ahLst/>
            <a:cxnLst/>
            <a:rect l="l" t="t" r="r" b="b"/>
            <a:pathLst>
              <a:path w="7599045" h="1818639">
                <a:moveTo>
                  <a:pt x="7598661" y="1818132"/>
                </a:moveTo>
                <a:lnTo>
                  <a:pt x="7598661" y="18288"/>
                </a:lnTo>
                <a:lnTo>
                  <a:pt x="7597065" y="10929"/>
                </a:lnTo>
                <a:lnTo>
                  <a:pt x="7592755" y="5143"/>
                </a:lnTo>
                <a:lnTo>
                  <a:pt x="7586445" y="1357"/>
                </a:lnTo>
                <a:lnTo>
                  <a:pt x="7578849" y="0"/>
                </a:lnTo>
                <a:lnTo>
                  <a:pt x="18288" y="0"/>
                </a:lnTo>
                <a:lnTo>
                  <a:pt x="10929" y="1357"/>
                </a:lnTo>
                <a:lnTo>
                  <a:pt x="5143" y="5143"/>
                </a:lnTo>
                <a:lnTo>
                  <a:pt x="1357" y="10929"/>
                </a:lnTo>
                <a:lnTo>
                  <a:pt x="0" y="18288"/>
                </a:lnTo>
                <a:lnTo>
                  <a:pt x="0" y="1818132"/>
                </a:lnTo>
                <a:lnTo>
                  <a:pt x="18288" y="1818132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560561" y="38100"/>
                </a:lnTo>
                <a:lnTo>
                  <a:pt x="7560561" y="18288"/>
                </a:lnTo>
                <a:lnTo>
                  <a:pt x="7578849" y="38100"/>
                </a:lnTo>
                <a:lnTo>
                  <a:pt x="7578849" y="1818132"/>
                </a:lnTo>
                <a:lnTo>
                  <a:pt x="7598661" y="1818132"/>
                </a:lnTo>
                <a:close/>
              </a:path>
              <a:path w="7599045" h="1818639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99045" h="1818639">
                <a:moveTo>
                  <a:pt x="38100" y="1818132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818132"/>
                </a:lnTo>
                <a:lnTo>
                  <a:pt x="38100" y="1818132"/>
                </a:lnTo>
                <a:close/>
              </a:path>
              <a:path w="7599045" h="1818639">
                <a:moveTo>
                  <a:pt x="7578849" y="38100"/>
                </a:moveTo>
                <a:lnTo>
                  <a:pt x="7560561" y="18288"/>
                </a:lnTo>
                <a:lnTo>
                  <a:pt x="7560561" y="38100"/>
                </a:lnTo>
                <a:lnTo>
                  <a:pt x="7578849" y="38100"/>
                </a:lnTo>
                <a:close/>
              </a:path>
              <a:path w="7599045" h="1818639">
                <a:moveTo>
                  <a:pt x="7578849" y="1818132"/>
                </a:moveTo>
                <a:lnTo>
                  <a:pt x="7578849" y="38100"/>
                </a:lnTo>
                <a:lnTo>
                  <a:pt x="7560561" y="38100"/>
                </a:lnTo>
                <a:lnTo>
                  <a:pt x="7560561" y="1818132"/>
                </a:lnTo>
                <a:lnTo>
                  <a:pt x="7578849" y="1818132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62321" y="1130808"/>
            <a:ext cx="1461515" cy="137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2025" y="3777996"/>
            <a:ext cx="7599045" cy="3093720"/>
          </a:xfrm>
          <a:custGeom>
            <a:avLst/>
            <a:gdLst/>
            <a:ahLst/>
            <a:cxnLst/>
            <a:rect l="l" t="t" r="r" b="b"/>
            <a:pathLst>
              <a:path w="7599045" h="3093720">
                <a:moveTo>
                  <a:pt x="38100" y="3055619"/>
                </a:moveTo>
                <a:lnTo>
                  <a:pt x="38100" y="0"/>
                </a:lnTo>
                <a:lnTo>
                  <a:pt x="0" y="0"/>
                </a:lnTo>
                <a:lnTo>
                  <a:pt x="0" y="3073907"/>
                </a:lnTo>
                <a:lnTo>
                  <a:pt x="18288" y="3093719"/>
                </a:lnTo>
                <a:lnTo>
                  <a:pt x="18288" y="3055619"/>
                </a:lnTo>
                <a:lnTo>
                  <a:pt x="38100" y="3055619"/>
                </a:lnTo>
                <a:close/>
              </a:path>
              <a:path w="7599045" h="3093720">
                <a:moveTo>
                  <a:pt x="7578849" y="3055619"/>
                </a:moveTo>
                <a:lnTo>
                  <a:pt x="18288" y="3055619"/>
                </a:lnTo>
                <a:lnTo>
                  <a:pt x="38100" y="3073907"/>
                </a:lnTo>
                <a:lnTo>
                  <a:pt x="38100" y="3093719"/>
                </a:lnTo>
                <a:lnTo>
                  <a:pt x="7560561" y="3093719"/>
                </a:lnTo>
                <a:lnTo>
                  <a:pt x="7560561" y="3073907"/>
                </a:lnTo>
                <a:lnTo>
                  <a:pt x="7578849" y="3055619"/>
                </a:lnTo>
                <a:close/>
              </a:path>
              <a:path w="7599045" h="3093720">
                <a:moveTo>
                  <a:pt x="38100" y="3093719"/>
                </a:moveTo>
                <a:lnTo>
                  <a:pt x="38100" y="3073907"/>
                </a:lnTo>
                <a:lnTo>
                  <a:pt x="18288" y="3055619"/>
                </a:lnTo>
                <a:lnTo>
                  <a:pt x="18288" y="3093719"/>
                </a:lnTo>
                <a:lnTo>
                  <a:pt x="38100" y="3093719"/>
                </a:lnTo>
                <a:close/>
              </a:path>
              <a:path w="7599045" h="3093720">
                <a:moveTo>
                  <a:pt x="7598661" y="3073907"/>
                </a:moveTo>
                <a:lnTo>
                  <a:pt x="7598661" y="0"/>
                </a:lnTo>
                <a:lnTo>
                  <a:pt x="7560561" y="0"/>
                </a:lnTo>
                <a:lnTo>
                  <a:pt x="7560561" y="3055619"/>
                </a:lnTo>
                <a:lnTo>
                  <a:pt x="7578849" y="3055619"/>
                </a:lnTo>
                <a:lnTo>
                  <a:pt x="7578849" y="3093719"/>
                </a:lnTo>
                <a:lnTo>
                  <a:pt x="7586445" y="3092124"/>
                </a:lnTo>
                <a:lnTo>
                  <a:pt x="7592755" y="3087814"/>
                </a:lnTo>
                <a:lnTo>
                  <a:pt x="7597065" y="3081503"/>
                </a:lnTo>
                <a:lnTo>
                  <a:pt x="7598661" y="3073907"/>
                </a:lnTo>
                <a:close/>
              </a:path>
              <a:path w="7599045" h="3093720">
                <a:moveTo>
                  <a:pt x="7578849" y="3093719"/>
                </a:moveTo>
                <a:lnTo>
                  <a:pt x="7578849" y="3055619"/>
                </a:lnTo>
                <a:lnTo>
                  <a:pt x="7560561" y="3073907"/>
                </a:lnTo>
                <a:lnTo>
                  <a:pt x="7560561" y="3093719"/>
                </a:lnTo>
                <a:lnTo>
                  <a:pt x="7578849" y="3093719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49052" y="2445511"/>
            <a:ext cx="6478270" cy="339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655" algn="l"/>
              </a:tabLst>
            </a:pPr>
            <a:r>
              <a:rPr sz="2400" b="1" spc="-5" dirty="0">
                <a:latin typeface="Helvetica"/>
                <a:cs typeface="Helvetica"/>
              </a:rPr>
              <a:t>La négation se place </a:t>
            </a:r>
            <a:r>
              <a:rPr sz="2400" b="1" spc="-5" dirty="0">
                <a:solidFill>
                  <a:srgbClr val="FE8636"/>
                </a:solidFill>
                <a:latin typeface="Helvetica"/>
                <a:cs typeface="Helvetica"/>
              </a:rPr>
              <a:t>avant </a:t>
            </a:r>
            <a:r>
              <a:rPr sz="2400" b="1" spc="-5" dirty="0">
                <a:latin typeface="Helvetica"/>
                <a:cs typeface="Helvetica"/>
              </a:rPr>
              <a:t>et </a:t>
            </a:r>
            <a:r>
              <a:rPr sz="2400" b="1" spc="-5" dirty="0">
                <a:solidFill>
                  <a:srgbClr val="FE8636"/>
                </a:solidFill>
                <a:latin typeface="Helvetica"/>
                <a:cs typeface="Helvetica"/>
              </a:rPr>
              <a:t>après </a:t>
            </a:r>
            <a:r>
              <a:rPr sz="2400" b="1" dirty="0">
                <a:latin typeface="Helvetica"/>
                <a:cs typeface="Helvetica"/>
              </a:rPr>
              <a:t>le </a:t>
            </a:r>
            <a:r>
              <a:rPr sz="2400" b="1" spc="-5" dirty="0">
                <a:latin typeface="Helvetica"/>
                <a:cs typeface="Helvetica"/>
              </a:rPr>
              <a:t>bloc  formé par le(s) pronom(s) et </a:t>
            </a:r>
            <a:r>
              <a:rPr sz="2400" b="1" dirty="0">
                <a:latin typeface="Helvetica"/>
                <a:cs typeface="Helvetica"/>
              </a:rPr>
              <a:t>le </a:t>
            </a:r>
            <a:r>
              <a:rPr sz="2400" b="1" spc="-5" dirty="0">
                <a:latin typeface="Helvetica"/>
                <a:cs typeface="Helvetica"/>
              </a:rPr>
              <a:t>verbe</a:t>
            </a:r>
            <a:r>
              <a:rPr sz="2400" b="1" spc="-35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: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E8636"/>
              </a:buClr>
              <a:buFont typeface="Wingdings"/>
              <a:buChar char="o"/>
            </a:pPr>
            <a:endParaRPr sz="3500">
              <a:latin typeface="Times New Roman"/>
              <a:cs typeface="Times New Roman"/>
            </a:endParaRPr>
          </a:p>
          <a:p>
            <a:pPr marL="678180" lvl="1" indent="-307340">
              <a:lnSpc>
                <a:spcPct val="100000"/>
              </a:lnSpc>
              <a:buClr>
                <a:srgbClr val="FE8636"/>
              </a:buClr>
              <a:buSzPct val="75000"/>
              <a:buFont typeface="Arial"/>
              <a:buChar char="●"/>
              <a:tabLst>
                <a:tab pos="678180" algn="l"/>
                <a:tab pos="678815" algn="l"/>
              </a:tabLst>
            </a:pPr>
            <a:r>
              <a:rPr sz="2400" dirty="0">
                <a:latin typeface="Helvetica"/>
                <a:cs typeface="Helvetica"/>
              </a:rPr>
              <a:t>Je </a:t>
            </a:r>
            <a:r>
              <a:rPr sz="2400" b="1" spc="-5" dirty="0">
                <a:latin typeface="Helvetica"/>
                <a:cs typeface="Helvetica"/>
              </a:rPr>
              <a:t>n’</a:t>
            </a:r>
            <a:r>
              <a:rPr sz="2400" spc="-5" dirty="0">
                <a:latin typeface="Helvetica"/>
                <a:cs typeface="Helvetica"/>
              </a:rPr>
              <a:t>y </a:t>
            </a:r>
            <a:r>
              <a:rPr sz="2400" spc="-10" dirty="0">
                <a:latin typeface="Helvetica"/>
                <a:cs typeface="Helvetica"/>
              </a:rPr>
              <a:t>vais </a:t>
            </a:r>
            <a:r>
              <a:rPr sz="2400" b="1" spc="-5" dirty="0">
                <a:latin typeface="Helvetica"/>
                <a:cs typeface="Helvetica"/>
              </a:rPr>
              <a:t>pas.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>
              <a:latin typeface="Times New Roman"/>
              <a:cs typeface="Times New Roman"/>
            </a:endParaRPr>
          </a:p>
          <a:p>
            <a:pPr marL="652780" indent="-274320">
              <a:lnSpc>
                <a:spcPct val="100000"/>
              </a:lnSpc>
              <a:buClr>
                <a:srgbClr val="FE8636"/>
              </a:buClr>
              <a:buSzPct val="79166"/>
              <a:buFont typeface="Arial"/>
              <a:buChar char="•"/>
              <a:tabLst>
                <a:tab pos="652145" algn="l"/>
                <a:tab pos="653415" algn="l"/>
              </a:tabLst>
            </a:pPr>
            <a:r>
              <a:rPr sz="2400" b="1" spc="-5" dirty="0">
                <a:latin typeface="Helvetica"/>
                <a:cs typeface="Helvetica"/>
              </a:rPr>
              <a:t>Je n’</a:t>
            </a:r>
            <a:r>
              <a:rPr sz="2400" spc="-5" dirty="0">
                <a:latin typeface="Helvetica"/>
                <a:cs typeface="Helvetica"/>
              </a:rPr>
              <a:t>y pense</a:t>
            </a:r>
            <a:r>
              <a:rPr sz="2400" spc="-15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pas.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643255" indent="-264795">
              <a:lnSpc>
                <a:spcPct val="100000"/>
              </a:lnSpc>
              <a:spcBef>
                <a:spcPts val="5"/>
              </a:spcBef>
              <a:buClr>
                <a:srgbClr val="FE8636"/>
              </a:buClr>
              <a:buSzPct val="75000"/>
              <a:buFont typeface="Arial"/>
              <a:buChar char="●"/>
              <a:tabLst>
                <a:tab pos="643255" algn="l"/>
                <a:tab pos="643890" algn="l"/>
              </a:tabLst>
            </a:pPr>
            <a:r>
              <a:rPr sz="2400" b="1" spc="-5" dirty="0">
                <a:latin typeface="Helvetica"/>
                <a:cs typeface="Helvetica"/>
              </a:rPr>
              <a:t>Il n’</a:t>
            </a:r>
            <a:r>
              <a:rPr sz="2400" spc="-5" dirty="0">
                <a:latin typeface="Helvetica"/>
                <a:cs typeface="Helvetica"/>
              </a:rPr>
              <a:t>y en </a:t>
            </a:r>
            <a:r>
              <a:rPr sz="2400" dirty="0">
                <a:latin typeface="Helvetica"/>
                <a:cs typeface="Helvetica"/>
              </a:rPr>
              <a:t>a</a:t>
            </a:r>
            <a:r>
              <a:rPr sz="2400" spc="-20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plus.</a:t>
            </a:r>
            <a:endParaRPr sz="2400">
              <a:latin typeface="Helvetica"/>
              <a:cs typeface="Helvetic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82118" y="42108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82118" y="514654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65710" y="6010656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2480" y="0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82118" y="3994404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30580" y="3994404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3716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82118" y="493014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30580" y="493014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3716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66472" y="57942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3716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58190" y="5794248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12192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41941" y="609600"/>
            <a:ext cx="7467600" cy="1369060"/>
          </a:xfrm>
          <a:custGeom>
            <a:avLst/>
            <a:gdLst/>
            <a:ahLst/>
            <a:cxnLst/>
            <a:rect l="l" t="t" r="r" b="b"/>
            <a:pathLst>
              <a:path w="7467600" h="1369060">
                <a:moveTo>
                  <a:pt x="0" y="0"/>
                </a:moveTo>
                <a:lnTo>
                  <a:pt x="0" y="1368552"/>
                </a:lnTo>
                <a:lnTo>
                  <a:pt x="7467600" y="1368552"/>
                </a:lnTo>
                <a:lnTo>
                  <a:pt x="746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3653" y="591312"/>
            <a:ext cx="7505700" cy="1407160"/>
          </a:xfrm>
          <a:custGeom>
            <a:avLst/>
            <a:gdLst/>
            <a:ahLst/>
            <a:cxnLst/>
            <a:rect l="l" t="t" r="r" b="b"/>
            <a:pathLst>
              <a:path w="7505700" h="1407160">
                <a:moveTo>
                  <a:pt x="7505697" y="1386840"/>
                </a:moveTo>
                <a:lnTo>
                  <a:pt x="7505697" y="18288"/>
                </a:lnTo>
                <a:lnTo>
                  <a:pt x="7504101" y="11572"/>
                </a:lnTo>
                <a:lnTo>
                  <a:pt x="7499791" y="5715"/>
                </a:lnTo>
                <a:lnTo>
                  <a:pt x="7493481" y="1571"/>
                </a:lnTo>
                <a:lnTo>
                  <a:pt x="7485885" y="0"/>
                </a:lnTo>
                <a:lnTo>
                  <a:pt x="18288" y="0"/>
                </a:lnTo>
                <a:lnTo>
                  <a:pt x="10929" y="1571"/>
                </a:lnTo>
                <a:lnTo>
                  <a:pt x="5143" y="5715"/>
                </a:lnTo>
                <a:lnTo>
                  <a:pt x="1357" y="11572"/>
                </a:lnTo>
                <a:lnTo>
                  <a:pt x="0" y="18288"/>
                </a:lnTo>
                <a:lnTo>
                  <a:pt x="0" y="1386840"/>
                </a:lnTo>
                <a:lnTo>
                  <a:pt x="1357" y="1394436"/>
                </a:lnTo>
                <a:lnTo>
                  <a:pt x="5143" y="1400746"/>
                </a:lnTo>
                <a:lnTo>
                  <a:pt x="10929" y="1405056"/>
                </a:lnTo>
                <a:lnTo>
                  <a:pt x="18288" y="1406652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467597" y="38100"/>
                </a:lnTo>
                <a:lnTo>
                  <a:pt x="7467597" y="18288"/>
                </a:lnTo>
                <a:lnTo>
                  <a:pt x="7485885" y="38100"/>
                </a:lnTo>
                <a:lnTo>
                  <a:pt x="7485885" y="1406652"/>
                </a:lnTo>
                <a:lnTo>
                  <a:pt x="7493481" y="1405056"/>
                </a:lnTo>
                <a:lnTo>
                  <a:pt x="7499791" y="1400746"/>
                </a:lnTo>
                <a:lnTo>
                  <a:pt x="7504101" y="1394436"/>
                </a:lnTo>
                <a:lnTo>
                  <a:pt x="7505697" y="1386840"/>
                </a:lnTo>
                <a:close/>
              </a:path>
              <a:path w="7505700" h="1407160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05700" h="1407160">
                <a:moveTo>
                  <a:pt x="38100" y="1368552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368552"/>
                </a:lnTo>
                <a:lnTo>
                  <a:pt x="38100" y="1368552"/>
                </a:lnTo>
                <a:close/>
              </a:path>
              <a:path w="7505700" h="1407160">
                <a:moveTo>
                  <a:pt x="7485885" y="1368552"/>
                </a:moveTo>
                <a:lnTo>
                  <a:pt x="18288" y="1368552"/>
                </a:lnTo>
                <a:lnTo>
                  <a:pt x="38100" y="1386840"/>
                </a:lnTo>
                <a:lnTo>
                  <a:pt x="38100" y="1406652"/>
                </a:lnTo>
                <a:lnTo>
                  <a:pt x="7467597" y="1406652"/>
                </a:lnTo>
                <a:lnTo>
                  <a:pt x="7467597" y="1386840"/>
                </a:lnTo>
                <a:lnTo>
                  <a:pt x="7485885" y="1368552"/>
                </a:lnTo>
                <a:close/>
              </a:path>
              <a:path w="7505700" h="1407160">
                <a:moveTo>
                  <a:pt x="38100" y="1406652"/>
                </a:moveTo>
                <a:lnTo>
                  <a:pt x="38100" y="1386840"/>
                </a:lnTo>
                <a:lnTo>
                  <a:pt x="18288" y="1368552"/>
                </a:lnTo>
                <a:lnTo>
                  <a:pt x="18288" y="1406652"/>
                </a:lnTo>
                <a:lnTo>
                  <a:pt x="38100" y="1406652"/>
                </a:lnTo>
                <a:close/>
              </a:path>
              <a:path w="7505700" h="1407160">
                <a:moveTo>
                  <a:pt x="7485885" y="38100"/>
                </a:moveTo>
                <a:lnTo>
                  <a:pt x="7467597" y="18288"/>
                </a:lnTo>
                <a:lnTo>
                  <a:pt x="7467597" y="38100"/>
                </a:lnTo>
                <a:lnTo>
                  <a:pt x="7485885" y="38100"/>
                </a:lnTo>
                <a:close/>
              </a:path>
              <a:path w="7505700" h="1407160">
                <a:moveTo>
                  <a:pt x="7485885" y="1368552"/>
                </a:moveTo>
                <a:lnTo>
                  <a:pt x="7485885" y="38100"/>
                </a:lnTo>
                <a:lnTo>
                  <a:pt x="7467597" y="38100"/>
                </a:lnTo>
                <a:lnTo>
                  <a:pt x="7467597" y="1368552"/>
                </a:lnTo>
                <a:lnTo>
                  <a:pt x="7485885" y="1368552"/>
                </a:lnTo>
                <a:close/>
              </a:path>
              <a:path w="7505700" h="1407160">
                <a:moveTo>
                  <a:pt x="7485885" y="1406652"/>
                </a:moveTo>
                <a:lnTo>
                  <a:pt x="7485885" y="1368552"/>
                </a:lnTo>
                <a:lnTo>
                  <a:pt x="7467597" y="1386840"/>
                </a:lnTo>
                <a:lnTo>
                  <a:pt x="7467597" y="1406652"/>
                </a:lnTo>
                <a:lnTo>
                  <a:pt x="7485885" y="1406652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41941" y="686815"/>
            <a:ext cx="746760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4655" marR="249554" indent="-2699385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565E6C"/>
                </a:solidFill>
                <a:latin typeface="Helvetica"/>
                <a:cs typeface="Helvetica"/>
              </a:rPr>
              <a:t>L</a:t>
            </a:r>
            <a:r>
              <a:rPr sz="3200" b="0" spc="-5" dirty="0">
                <a:solidFill>
                  <a:srgbClr val="565E6C"/>
                </a:solidFill>
                <a:latin typeface="Helvetica"/>
                <a:cs typeface="Helvetica"/>
              </a:rPr>
              <a:t>ES EXPRESSIONS </a:t>
            </a:r>
            <a:r>
              <a:rPr sz="3200" b="0" spc="-25" dirty="0">
                <a:solidFill>
                  <a:srgbClr val="565E6C"/>
                </a:solidFill>
                <a:latin typeface="Helvetica"/>
                <a:cs typeface="Helvetica"/>
              </a:rPr>
              <a:t>IDIOMATIQUES  </a:t>
            </a:r>
            <a:r>
              <a:rPr sz="3200" b="0" spc="-65" dirty="0">
                <a:solidFill>
                  <a:srgbClr val="565E6C"/>
                </a:solidFill>
                <a:latin typeface="Helvetica"/>
                <a:cs typeface="Helvetica"/>
              </a:rPr>
              <a:t>AVEC</a:t>
            </a:r>
            <a:r>
              <a:rPr sz="3200" b="0" spc="204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4000" spc="-5" dirty="0">
                <a:solidFill>
                  <a:srgbClr val="565E6C"/>
                </a:solidFill>
              </a:rPr>
              <a:t>Y</a:t>
            </a:r>
            <a:endParaRPr sz="40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2025" y="2247900"/>
            <a:ext cx="7599045" cy="1530350"/>
          </a:xfrm>
          <a:custGeom>
            <a:avLst/>
            <a:gdLst/>
            <a:ahLst/>
            <a:cxnLst/>
            <a:rect l="l" t="t" r="r" b="b"/>
            <a:pathLst>
              <a:path w="7599045" h="1530350">
                <a:moveTo>
                  <a:pt x="7598661" y="1530096"/>
                </a:moveTo>
                <a:lnTo>
                  <a:pt x="7598661" y="18288"/>
                </a:lnTo>
                <a:lnTo>
                  <a:pt x="7597065" y="10929"/>
                </a:lnTo>
                <a:lnTo>
                  <a:pt x="7592755" y="5143"/>
                </a:lnTo>
                <a:lnTo>
                  <a:pt x="7586445" y="1357"/>
                </a:lnTo>
                <a:lnTo>
                  <a:pt x="7578849" y="0"/>
                </a:lnTo>
                <a:lnTo>
                  <a:pt x="18288" y="0"/>
                </a:lnTo>
                <a:lnTo>
                  <a:pt x="10929" y="1357"/>
                </a:lnTo>
                <a:lnTo>
                  <a:pt x="5143" y="5143"/>
                </a:lnTo>
                <a:lnTo>
                  <a:pt x="1357" y="10929"/>
                </a:lnTo>
                <a:lnTo>
                  <a:pt x="0" y="18288"/>
                </a:lnTo>
                <a:lnTo>
                  <a:pt x="0" y="1530096"/>
                </a:lnTo>
                <a:lnTo>
                  <a:pt x="18288" y="1530096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560561" y="38100"/>
                </a:lnTo>
                <a:lnTo>
                  <a:pt x="7560561" y="18288"/>
                </a:lnTo>
                <a:lnTo>
                  <a:pt x="7578849" y="38100"/>
                </a:lnTo>
                <a:lnTo>
                  <a:pt x="7578849" y="1530096"/>
                </a:lnTo>
                <a:lnTo>
                  <a:pt x="7598661" y="1530096"/>
                </a:lnTo>
                <a:close/>
              </a:path>
              <a:path w="7599045" h="1530350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599045" h="1530350">
                <a:moveTo>
                  <a:pt x="38100" y="1530096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530096"/>
                </a:lnTo>
                <a:lnTo>
                  <a:pt x="38100" y="1530096"/>
                </a:lnTo>
                <a:close/>
              </a:path>
              <a:path w="7599045" h="1530350">
                <a:moveTo>
                  <a:pt x="7578849" y="38100"/>
                </a:moveTo>
                <a:lnTo>
                  <a:pt x="7560561" y="18288"/>
                </a:lnTo>
                <a:lnTo>
                  <a:pt x="7560561" y="38100"/>
                </a:lnTo>
                <a:lnTo>
                  <a:pt x="7578849" y="38100"/>
                </a:lnTo>
                <a:close/>
              </a:path>
              <a:path w="7599045" h="1530350">
                <a:moveTo>
                  <a:pt x="7578849" y="1530096"/>
                </a:moveTo>
                <a:lnTo>
                  <a:pt x="7578849" y="38100"/>
                </a:lnTo>
                <a:lnTo>
                  <a:pt x="7560561" y="38100"/>
                </a:lnTo>
                <a:lnTo>
                  <a:pt x="7560561" y="1530096"/>
                </a:lnTo>
                <a:lnTo>
                  <a:pt x="7578849" y="1530096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2025" y="3777996"/>
            <a:ext cx="7599045" cy="2900680"/>
          </a:xfrm>
          <a:custGeom>
            <a:avLst/>
            <a:gdLst/>
            <a:ahLst/>
            <a:cxnLst/>
            <a:rect l="l" t="t" r="r" b="b"/>
            <a:pathLst>
              <a:path w="7599045" h="2900679">
                <a:moveTo>
                  <a:pt x="38100" y="2862071"/>
                </a:moveTo>
                <a:lnTo>
                  <a:pt x="38100" y="0"/>
                </a:lnTo>
                <a:lnTo>
                  <a:pt x="0" y="0"/>
                </a:lnTo>
                <a:lnTo>
                  <a:pt x="0" y="2880359"/>
                </a:lnTo>
                <a:lnTo>
                  <a:pt x="18288" y="2900171"/>
                </a:lnTo>
                <a:lnTo>
                  <a:pt x="18288" y="2862071"/>
                </a:lnTo>
                <a:lnTo>
                  <a:pt x="38100" y="2862071"/>
                </a:lnTo>
                <a:close/>
              </a:path>
              <a:path w="7599045" h="2900679">
                <a:moveTo>
                  <a:pt x="7578849" y="2862071"/>
                </a:moveTo>
                <a:lnTo>
                  <a:pt x="18288" y="2862071"/>
                </a:lnTo>
                <a:lnTo>
                  <a:pt x="38100" y="2880359"/>
                </a:lnTo>
                <a:lnTo>
                  <a:pt x="38100" y="2900171"/>
                </a:lnTo>
                <a:lnTo>
                  <a:pt x="7560561" y="2900171"/>
                </a:lnTo>
                <a:lnTo>
                  <a:pt x="7560561" y="2880359"/>
                </a:lnTo>
                <a:lnTo>
                  <a:pt x="7578849" y="2862071"/>
                </a:lnTo>
                <a:close/>
              </a:path>
              <a:path w="7599045" h="2900679">
                <a:moveTo>
                  <a:pt x="38100" y="2900171"/>
                </a:moveTo>
                <a:lnTo>
                  <a:pt x="38100" y="2880359"/>
                </a:lnTo>
                <a:lnTo>
                  <a:pt x="18288" y="2862071"/>
                </a:lnTo>
                <a:lnTo>
                  <a:pt x="18288" y="2900171"/>
                </a:lnTo>
                <a:lnTo>
                  <a:pt x="38100" y="2900171"/>
                </a:lnTo>
                <a:close/>
              </a:path>
              <a:path w="7599045" h="2900679">
                <a:moveTo>
                  <a:pt x="7598661" y="2880359"/>
                </a:moveTo>
                <a:lnTo>
                  <a:pt x="7598661" y="0"/>
                </a:lnTo>
                <a:lnTo>
                  <a:pt x="7560561" y="0"/>
                </a:lnTo>
                <a:lnTo>
                  <a:pt x="7560561" y="2862071"/>
                </a:lnTo>
                <a:lnTo>
                  <a:pt x="7578849" y="2862071"/>
                </a:lnTo>
                <a:lnTo>
                  <a:pt x="7578849" y="2900171"/>
                </a:lnTo>
                <a:lnTo>
                  <a:pt x="7586445" y="2898576"/>
                </a:lnTo>
                <a:lnTo>
                  <a:pt x="7592755" y="2894266"/>
                </a:lnTo>
                <a:lnTo>
                  <a:pt x="7597065" y="2887955"/>
                </a:lnTo>
                <a:lnTo>
                  <a:pt x="7598661" y="2880359"/>
                </a:lnTo>
                <a:close/>
              </a:path>
              <a:path w="7599045" h="2900679">
                <a:moveTo>
                  <a:pt x="7578849" y="2900171"/>
                </a:moveTo>
                <a:lnTo>
                  <a:pt x="7578849" y="2862071"/>
                </a:lnTo>
                <a:lnTo>
                  <a:pt x="7560561" y="2880359"/>
                </a:lnTo>
                <a:lnTo>
                  <a:pt x="7560561" y="2900171"/>
                </a:lnTo>
                <a:lnTo>
                  <a:pt x="7578849" y="2900171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49052" y="3175506"/>
            <a:ext cx="720725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655" algn="l"/>
              </a:tabLst>
            </a:pPr>
            <a:r>
              <a:rPr sz="2400" spc="-5" dirty="0">
                <a:latin typeface="Helvetica"/>
                <a:cs typeface="Helvetica"/>
              </a:rPr>
              <a:t>Paul est un connaisseur en vin </a:t>
            </a:r>
            <a:r>
              <a:rPr sz="2400" dirty="0">
                <a:latin typeface="Helvetica"/>
                <a:cs typeface="Helvetica"/>
              </a:rPr>
              <a:t>; </a:t>
            </a:r>
            <a:r>
              <a:rPr sz="2400" b="1" dirty="0">
                <a:latin typeface="Helvetica"/>
                <a:cs typeface="Helvetica"/>
              </a:rPr>
              <a:t>il </a:t>
            </a:r>
            <a:r>
              <a:rPr sz="2400" b="1" spc="-5" dirty="0">
                <a:latin typeface="Helvetica"/>
                <a:cs typeface="Helvetica"/>
              </a:rPr>
              <a:t>s’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y</a:t>
            </a:r>
            <a:r>
              <a:rPr sz="2400" b="1" spc="1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connaît.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E8636"/>
              </a:buClr>
              <a:buFont typeface="Wingdings"/>
              <a:buChar char="o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68750"/>
              <a:buFont typeface="Wingdings"/>
              <a:buChar char="o"/>
              <a:tabLst>
                <a:tab pos="287655" algn="l"/>
              </a:tabLst>
            </a:pPr>
            <a:r>
              <a:rPr sz="2400" dirty="0">
                <a:latin typeface="Helvetica"/>
                <a:cs typeface="Helvetica"/>
              </a:rPr>
              <a:t>Je </a:t>
            </a:r>
            <a:r>
              <a:rPr sz="2400" spc="-5" dirty="0">
                <a:latin typeface="Helvetica"/>
                <a:cs typeface="Helvetica"/>
              </a:rPr>
              <a:t>ne suis pas responsable </a:t>
            </a:r>
            <a:r>
              <a:rPr sz="2400" dirty="0">
                <a:latin typeface="Helvetica"/>
                <a:cs typeface="Helvetica"/>
              </a:rPr>
              <a:t>: </a:t>
            </a:r>
            <a:r>
              <a:rPr sz="2400" b="1" dirty="0">
                <a:latin typeface="Helvetica"/>
                <a:cs typeface="Helvetica"/>
              </a:rPr>
              <a:t>je </a:t>
            </a:r>
            <a:r>
              <a:rPr sz="2400" b="1" spc="-5" dirty="0">
                <a:latin typeface="Helvetica"/>
                <a:cs typeface="Helvetica"/>
              </a:rPr>
              <a:t>n’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400" b="1" spc="-5" dirty="0">
                <a:latin typeface="Helvetica"/>
                <a:cs typeface="Helvetica"/>
              </a:rPr>
              <a:t>suis pour</a:t>
            </a:r>
            <a:r>
              <a:rPr sz="2400" b="1" spc="-25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rien.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E8636"/>
              </a:buClr>
              <a:buFont typeface="Wingdings"/>
              <a:buChar char="o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68750"/>
              <a:buFont typeface="Wingdings"/>
              <a:buChar char="o"/>
              <a:tabLst>
                <a:tab pos="287655" algn="l"/>
              </a:tabLst>
            </a:pPr>
            <a:r>
              <a:rPr sz="2400" spc="-30" dirty="0">
                <a:latin typeface="Helvetica"/>
                <a:cs typeface="Helvetica"/>
              </a:rPr>
              <a:t>Voilà, </a:t>
            </a:r>
            <a:r>
              <a:rPr sz="2400" b="1" spc="-5" dirty="0">
                <a:latin typeface="Helvetica"/>
                <a:cs typeface="Helvetica"/>
              </a:rPr>
              <a:t>ça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y </a:t>
            </a:r>
            <a:r>
              <a:rPr sz="2400" b="1" spc="-5" dirty="0">
                <a:latin typeface="Helvetica"/>
                <a:cs typeface="Helvetica"/>
              </a:rPr>
              <a:t>est, </a:t>
            </a:r>
            <a:r>
              <a:rPr sz="2400" spc="-5" dirty="0">
                <a:latin typeface="Helvetica"/>
                <a:cs typeface="Helvetica"/>
              </a:rPr>
              <a:t>c’est fini</a:t>
            </a:r>
            <a:r>
              <a:rPr sz="2400" spc="35" dirty="0">
                <a:latin typeface="Helvetica"/>
                <a:cs typeface="Helvetica"/>
              </a:rPr>
              <a:t> </a:t>
            </a:r>
            <a:r>
              <a:rPr sz="2400" dirty="0">
                <a:latin typeface="Helvetica"/>
                <a:cs typeface="Helvetica"/>
              </a:rPr>
              <a:t>!</a:t>
            </a:r>
            <a:endParaRPr sz="24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41941" y="624840"/>
            <a:ext cx="7457440" cy="777240"/>
          </a:xfrm>
          <a:custGeom>
            <a:avLst/>
            <a:gdLst/>
            <a:ahLst/>
            <a:cxnLst/>
            <a:rect l="l" t="t" r="r" b="b"/>
            <a:pathLst>
              <a:path w="7457440" h="777240">
                <a:moveTo>
                  <a:pt x="0" y="0"/>
                </a:moveTo>
                <a:lnTo>
                  <a:pt x="0" y="777240"/>
                </a:lnTo>
                <a:lnTo>
                  <a:pt x="7456932" y="777240"/>
                </a:lnTo>
                <a:lnTo>
                  <a:pt x="74569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3653" y="605028"/>
            <a:ext cx="7495540" cy="817244"/>
          </a:xfrm>
          <a:custGeom>
            <a:avLst/>
            <a:gdLst/>
            <a:ahLst/>
            <a:cxnLst/>
            <a:rect l="l" t="t" r="r" b="b"/>
            <a:pathLst>
              <a:path w="7495540" h="817244">
                <a:moveTo>
                  <a:pt x="7495029" y="797052"/>
                </a:moveTo>
                <a:lnTo>
                  <a:pt x="7495029" y="19812"/>
                </a:lnTo>
                <a:lnTo>
                  <a:pt x="7493433" y="12215"/>
                </a:lnTo>
                <a:lnTo>
                  <a:pt x="7489123" y="5905"/>
                </a:lnTo>
                <a:lnTo>
                  <a:pt x="7482813" y="1595"/>
                </a:lnTo>
                <a:lnTo>
                  <a:pt x="7475217" y="0"/>
                </a:lnTo>
                <a:lnTo>
                  <a:pt x="18288" y="0"/>
                </a:lnTo>
                <a:lnTo>
                  <a:pt x="10929" y="1595"/>
                </a:lnTo>
                <a:lnTo>
                  <a:pt x="5143" y="5905"/>
                </a:lnTo>
                <a:lnTo>
                  <a:pt x="1357" y="12215"/>
                </a:lnTo>
                <a:lnTo>
                  <a:pt x="0" y="19812"/>
                </a:lnTo>
                <a:lnTo>
                  <a:pt x="0" y="797052"/>
                </a:lnTo>
                <a:lnTo>
                  <a:pt x="1357" y="804648"/>
                </a:lnTo>
                <a:lnTo>
                  <a:pt x="5143" y="810958"/>
                </a:lnTo>
                <a:lnTo>
                  <a:pt x="10929" y="815268"/>
                </a:lnTo>
                <a:lnTo>
                  <a:pt x="18288" y="816864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56929" y="38100"/>
                </a:lnTo>
                <a:lnTo>
                  <a:pt x="7456929" y="19812"/>
                </a:lnTo>
                <a:lnTo>
                  <a:pt x="7475217" y="38100"/>
                </a:lnTo>
                <a:lnTo>
                  <a:pt x="7475217" y="816864"/>
                </a:lnTo>
                <a:lnTo>
                  <a:pt x="7482813" y="815268"/>
                </a:lnTo>
                <a:lnTo>
                  <a:pt x="7489123" y="810958"/>
                </a:lnTo>
                <a:lnTo>
                  <a:pt x="7493433" y="804648"/>
                </a:lnTo>
                <a:lnTo>
                  <a:pt x="7495029" y="797052"/>
                </a:lnTo>
                <a:close/>
              </a:path>
              <a:path w="7495540" h="817244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495540" h="817244">
                <a:moveTo>
                  <a:pt x="38100" y="778764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778764"/>
                </a:lnTo>
                <a:lnTo>
                  <a:pt x="38100" y="778764"/>
                </a:lnTo>
                <a:close/>
              </a:path>
              <a:path w="7495540" h="817244">
                <a:moveTo>
                  <a:pt x="7475217" y="778764"/>
                </a:moveTo>
                <a:lnTo>
                  <a:pt x="18288" y="778764"/>
                </a:lnTo>
                <a:lnTo>
                  <a:pt x="38100" y="797052"/>
                </a:lnTo>
                <a:lnTo>
                  <a:pt x="38100" y="816864"/>
                </a:lnTo>
                <a:lnTo>
                  <a:pt x="7456929" y="816864"/>
                </a:lnTo>
                <a:lnTo>
                  <a:pt x="7456929" y="797052"/>
                </a:lnTo>
                <a:lnTo>
                  <a:pt x="7475217" y="778764"/>
                </a:lnTo>
                <a:close/>
              </a:path>
              <a:path w="7495540" h="817244">
                <a:moveTo>
                  <a:pt x="38100" y="816864"/>
                </a:moveTo>
                <a:lnTo>
                  <a:pt x="38100" y="797052"/>
                </a:lnTo>
                <a:lnTo>
                  <a:pt x="18288" y="778764"/>
                </a:lnTo>
                <a:lnTo>
                  <a:pt x="18288" y="816864"/>
                </a:lnTo>
                <a:lnTo>
                  <a:pt x="38100" y="816864"/>
                </a:lnTo>
                <a:close/>
              </a:path>
              <a:path w="7495540" h="817244">
                <a:moveTo>
                  <a:pt x="7475217" y="38100"/>
                </a:moveTo>
                <a:lnTo>
                  <a:pt x="7456929" y="19812"/>
                </a:lnTo>
                <a:lnTo>
                  <a:pt x="7456929" y="38100"/>
                </a:lnTo>
                <a:lnTo>
                  <a:pt x="7475217" y="38100"/>
                </a:lnTo>
                <a:close/>
              </a:path>
              <a:path w="7495540" h="817244">
                <a:moveTo>
                  <a:pt x="7475217" y="778764"/>
                </a:moveTo>
                <a:lnTo>
                  <a:pt x="7475217" y="38100"/>
                </a:lnTo>
                <a:lnTo>
                  <a:pt x="7456929" y="38100"/>
                </a:lnTo>
                <a:lnTo>
                  <a:pt x="7456929" y="778764"/>
                </a:lnTo>
                <a:lnTo>
                  <a:pt x="7475217" y="778764"/>
                </a:lnTo>
                <a:close/>
              </a:path>
              <a:path w="7495540" h="817244">
                <a:moveTo>
                  <a:pt x="7475217" y="816864"/>
                </a:moveTo>
                <a:lnTo>
                  <a:pt x="7475217" y="778764"/>
                </a:lnTo>
                <a:lnTo>
                  <a:pt x="7456929" y="797052"/>
                </a:lnTo>
                <a:lnTo>
                  <a:pt x="7456929" y="816864"/>
                </a:lnTo>
                <a:lnTo>
                  <a:pt x="7475217" y="816864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41941" y="782827"/>
            <a:ext cx="7457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0">
              <a:lnSpc>
                <a:spcPct val="100000"/>
              </a:lnSpc>
              <a:spcBef>
                <a:spcPts val="100"/>
              </a:spcBef>
            </a:pPr>
            <a:r>
              <a:rPr sz="3600" b="0" spc="5" dirty="0">
                <a:solidFill>
                  <a:srgbClr val="565E6C"/>
                </a:solidFill>
                <a:latin typeface="Helvetica"/>
                <a:cs typeface="Helvetica"/>
              </a:rPr>
              <a:t>L</a:t>
            </a:r>
            <a:r>
              <a:rPr b="0" spc="5" dirty="0">
                <a:solidFill>
                  <a:srgbClr val="565E6C"/>
                </a:solidFill>
                <a:latin typeface="Helvetica"/>
                <a:cs typeface="Helvetica"/>
              </a:rPr>
              <a:t>E </a:t>
            </a:r>
            <a:r>
              <a:rPr b="0" spc="10" dirty="0">
                <a:solidFill>
                  <a:srgbClr val="565E6C"/>
                </a:solidFill>
                <a:latin typeface="Helvetica"/>
                <a:cs typeface="Helvetica"/>
              </a:rPr>
              <a:t>PRONOM</a:t>
            </a:r>
            <a:r>
              <a:rPr b="0" spc="37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565E6C"/>
                </a:solidFill>
              </a:rPr>
              <a:t>EN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23653" y="1598676"/>
            <a:ext cx="7495029" cy="2179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073" y="3777996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6" y="3428999"/>
                </a:moveTo>
                <a:lnTo>
                  <a:pt x="9143996" y="0"/>
                </a:lnTo>
                <a:lnTo>
                  <a:pt x="0" y="0"/>
                </a:lnTo>
                <a:lnTo>
                  <a:pt x="0" y="3428999"/>
                </a:lnTo>
                <a:lnTo>
                  <a:pt x="9143996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23653" y="3777996"/>
            <a:ext cx="7495540" cy="2684145"/>
          </a:xfrm>
          <a:custGeom>
            <a:avLst/>
            <a:gdLst/>
            <a:ahLst/>
            <a:cxnLst/>
            <a:rect l="l" t="t" r="r" b="b"/>
            <a:pathLst>
              <a:path w="7495540" h="2684145">
                <a:moveTo>
                  <a:pt x="38100" y="2645663"/>
                </a:moveTo>
                <a:lnTo>
                  <a:pt x="38100" y="0"/>
                </a:lnTo>
                <a:lnTo>
                  <a:pt x="0" y="0"/>
                </a:lnTo>
                <a:lnTo>
                  <a:pt x="0" y="2665475"/>
                </a:lnTo>
                <a:lnTo>
                  <a:pt x="18288" y="2683763"/>
                </a:lnTo>
                <a:lnTo>
                  <a:pt x="18288" y="2645663"/>
                </a:lnTo>
                <a:lnTo>
                  <a:pt x="38100" y="2645663"/>
                </a:lnTo>
                <a:close/>
              </a:path>
              <a:path w="7495540" h="2684145">
                <a:moveTo>
                  <a:pt x="7475217" y="2645663"/>
                </a:moveTo>
                <a:lnTo>
                  <a:pt x="18288" y="2645663"/>
                </a:lnTo>
                <a:lnTo>
                  <a:pt x="38100" y="2665475"/>
                </a:lnTo>
                <a:lnTo>
                  <a:pt x="38100" y="2683763"/>
                </a:lnTo>
                <a:lnTo>
                  <a:pt x="7456929" y="2683763"/>
                </a:lnTo>
                <a:lnTo>
                  <a:pt x="7456929" y="2665475"/>
                </a:lnTo>
                <a:lnTo>
                  <a:pt x="7475217" y="2645663"/>
                </a:lnTo>
                <a:close/>
              </a:path>
              <a:path w="7495540" h="2684145">
                <a:moveTo>
                  <a:pt x="38100" y="2683763"/>
                </a:moveTo>
                <a:lnTo>
                  <a:pt x="38100" y="2665475"/>
                </a:lnTo>
                <a:lnTo>
                  <a:pt x="18288" y="2645663"/>
                </a:lnTo>
                <a:lnTo>
                  <a:pt x="18288" y="2683763"/>
                </a:lnTo>
                <a:lnTo>
                  <a:pt x="38100" y="2683763"/>
                </a:lnTo>
                <a:close/>
              </a:path>
              <a:path w="7495540" h="2684145">
                <a:moveTo>
                  <a:pt x="7495029" y="2665475"/>
                </a:moveTo>
                <a:lnTo>
                  <a:pt x="7495029" y="0"/>
                </a:lnTo>
                <a:lnTo>
                  <a:pt x="7456929" y="0"/>
                </a:lnTo>
                <a:lnTo>
                  <a:pt x="7456929" y="2645663"/>
                </a:lnTo>
                <a:lnTo>
                  <a:pt x="7475217" y="2645663"/>
                </a:lnTo>
                <a:lnTo>
                  <a:pt x="7475217" y="2683763"/>
                </a:lnTo>
                <a:lnTo>
                  <a:pt x="7482813" y="2682406"/>
                </a:lnTo>
                <a:lnTo>
                  <a:pt x="7489123" y="2678620"/>
                </a:lnTo>
                <a:lnTo>
                  <a:pt x="7493433" y="2672833"/>
                </a:lnTo>
                <a:lnTo>
                  <a:pt x="7495029" y="2665475"/>
                </a:lnTo>
                <a:close/>
              </a:path>
              <a:path w="7495540" h="2684145">
                <a:moveTo>
                  <a:pt x="7475217" y="2683763"/>
                </a:moveTo>
                <a:lnTo>
                  <a:pt x="7475217" y="2645663"/>
                </a:lnTo>
                <a:lnTo>
                  <a:pt x="7456929" y="2665475"/>
                </a:lnTo>
                <a:lnTo>
                  <a:pt x="7456929" y="2683763"/>
                </a:lnTo>
                <a:lnTo>
                  <a:pt x="7475217" y="2683763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20685" y="2064511"/>
            <a:ext cx="5755005" cy="33604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marR="5080" indent="-274320">
              <a:lnSpc>
                <a:spcPct val="80000"/>
              </a:lnSpc>
              <a:spcBef>
                <a:spcPts val="675"/>
              </a:spcBef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remplace les noms précédés de </a:t>
            </a:r>
            <a:r>
              <a:rPr sz="2400" b="1" dirty="0">
                <a:latin typeface="Helvetica"/>
                <a:cs typeface="Helvetica"/>
              </a:rPr>
              <a:t>la  </a:t>
            </a:r>
            <a:r>
              <a:rPr sz="2400" b="1" spc="-5" dirty="0">
                <a:latin typeface="Helvetica"/>
                <a:cs typeface="Helvetica"/>
              </a:rPr>
              <a:t>préposition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de</a:t>
            </a:r>
            <a:r>
              <a:rPr sz="2400" b="1" spc="-45" dirty="0">
                <a:solidFill>
                  <a:srgbClr val="565E6C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565E6C"/>
                </a:solidFill>
                <a:latin typeface="Helvetica"/>
                <a:cs typeface="Helvetica"/>
              </a:rPr>
              <a:t>:</a:t>
            </a:r>
            <a:endParaRPr sz="24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E8636"/>
              </a:buClr>
              <a:buFont typeface="Wingdings"/>
              <a:buChar char="o"/>
            </a:pPr>
            <a:endParaRPr sz="3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b="1" spc="-50" dirty="0">
                <a:latin typeface="Helvetica"/>
                <a:cs typeface="Helvetica"/>
              </a:rPr>
              <a:t>Vous </a:t>
            </a:r>
            <a:r>
              <a:rPr sz="2400" b="1" spc="-5" dirty="0">
                <a:latin typeface="Helvetica"/>
                <a:cs typeface="Helvetica"/>
              </a:rPr>
              <a:t>mangez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du </a:t>
            </a:r>
            <a:r>
              <a:rPr sz="2400" b="1" spc="-5" dirty="0">
                <a:latin typeface="Helvetica"/>
                <a:cs typeface="Helvetica"/>
              </a:rPr>
              <a:t>fromage</a:t>
            </a:r>
            <a:r>
              <a:rPr sz="2400" b="1" spc="25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?</a:t>
            </a:r>
            <a:endParaRPr sz="2400">
              <a:latin typeface="Helvetica"/>
              <a:cs typeface="Helvetica"/>
            </a:endParaRPr>
          </a:p>
          <a:p>
            <a:pPr marL="652780" lvl="1" indent="-274320">
              <a:lnSpc>
                <a:spcPct val="100000"/>
              </a:lnSpc>
              <a:buClr>
                <a:srgbClr val="FE8636"/>
              </a:buClr>
              <a:buSzPct val="79166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b="1" spc="-5" dirty="0">
                <a:latin typeface="Helvetica"/>
                <a:cs typeface="Helvetica"/>
              </a:rPr>
              <a:t>Oui, j’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mange</a:t>
            </a:r>
            <a:r>
              <a:rPr sz="2400" b="1" spc="-65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beaucoup.</a:t>
            </a:r>
            <a:endParaRPr sz="240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buClr>
                <a:srgbClr val="FE8636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FE8636"/>
              </a:buClr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68750"/>
              <a:buFont typeface="Wingdings"/>
              <a:buChar char="o"/>
              <a:tabLst>
                <a:tab pos="287020" algn="l"/>
              </a:tabLst>
            </a:pPr>
            <a:r>
              <a:rPr sz="2400" b="1" spc="-50" dirty="0">
                <a:latin typeface="Helvetica"/>
                <a:cs typeface="Helvetica"/>
              </a:rPr>
              <a:t>Vous </a:t>
            </a:r>
            <a:r>
              <a:rPr sz="2400" b="1" spc="-5" dirty="0">
                <a:latin typeface="Helvetica"/>
                <a:cs typeface="Helvetica"/>
              </a:rPr>
              <a:t>avez 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des </a:t>
            </a:r>
            <a:r>
              <a:rPr sz="2400" b="1" spc="-5" dirty="0">
                <a:latin typeface="Helvetica"/>
                <a:cs typeface="Helvetica"/>
              </a:rPr>
              <a:t>enfants</a:t>
            </a:r>
            <a:r>
              <a:rPr sz="2400" b="1" spc="30" dirty="0">
                <a:latin typeface="Helvetica"/>
                <a:cs typeface="Helvetica"/>
              </a:rPr>
              <a:t> </a:t>
            </a:r>
            <a:r>
              <a:rPr sz="2400" b="1" dirty="0">
                <a:latin typeface="Helvetica"/>
                <a:cs typeface="Helvetica"/>
              </a:rPr>
              <a:t>?</a:t>
            </a:r>
            <a:endParaRPr sz="2400">
              <a:latin typeface="Helvetica"/>
              <a:cs typeface="Helvetica"/>
            </a:endParaRPr>
          </a:p>
          <a:p>
            <a:pPr marL="652780" lvl="1" indent="-274320">
              <a:lnSpc>
                <a:spcPct val="100000"/>
              </a:lnSpc>
              <a:buClr>
                <a:srgbClr val="FE8636"/>
              </a:buClr>
              <a:buSzPct val="79166"/>
              <a:buFont typeface="Arial"/>
              <a:buChar char="•"/>
              <a:tabLst>
                <a:tab pos="652145" algn="l"/>
                <a:tab pos="652780" algn="l"/>
              </a:tabLst>
            </a:pPr>
            <a:r>
              <a:rPr sz="2400" b="1" spc="-5" dirty="0">
                <a:latin typeface="Helvetica"/>
                <a:cs typeface="Helvetica"/>
              </a:rPr>
              <a:t>Oui, j’</a:t>
            </a:r>
            <a:r>
              <a:rPr sz="24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400" b="1" spc="-5" dirty="0">
                <a:latin typeface="Helvetica"/>
                <a:cs typeface="Helvetica"/>
              </a:rPr>
              <a:t>ai</a:t>
            </a:r>
            <a:r>
              <a:rPr sz="2400" b="1" spc="-65" dirty="0">
                <a:latin typeface="Helvetica"/>
                <a:cs typeface="Helvetica"/>
              </a:rPr>
              <a:t> </a:t>
            </a:r>
            <a:r>
              <a:rPr sz="2400" b="1" spc="-5" dirty="0">
                <a:latin typeface="Helvetica"/>
                <a:cs typeface="Helvetica"/>
              </a:rPr>
              <a:t>trois.</a:t>
            </a:r>
            <a:endParaRPr sz="2400">
              <a:latin typeface="Helvetica"/>
              <a:cs typeface="Helvetic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02786" y="3777996"/>
            <a:ext cx="1723643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03170" y="5294376"/>
            <a:ext cx="630936" cy="9692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12897" y="6263640"/>
            <a:ext cx="54864" cy="91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77362" y="4860036"/>
            <a:ext cx="797052" cy="1504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96034" y="5349240"/>
            <a:ext cx="664464" cy="10226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3653" y="807720"/>
            <a:ext cx="7741920" cy="2970530"/>
          </a:xfrm>
          <a:custGeom>
            <a:avLst/>
            <a:gdLst/>
            <a:ahLst/>
            <a:cxnLst/>
            <a:rect l="l" t="t" r="r" b="b"/>
            <a:pathLst>
              <a:path w="7741920" h="2970529">
                <a:moveTo>
                  <a:pt x="7741917" y="2970276"/>
                </a:moveTo>
                <a:lnTo>
                  <a:pt x="7741917" y="18288"/>
                </a:lnTo>
                <a:lnTo>
                  <a:pt x="7740559" y="10929"/>
                </a:lnTo>
                <a:lnTo>
                  <a:pt x="7736773" y="5143"/>
                </a:lnTo>
                <a:lnTo>
                  <a:pt x="7730987" y="1357"/>
                </a:lnTo>
                <a:lnTo>
                  <a:pt x="7723629" y="0"/>
                </a:lnTo>
                <a:lnTo>
                  <a:pt x="18288" y="0"/>
                </a:lnTo>
                <a:lnTo>
                  <a:pt x="10929" y="1357"/>
                </a:lnTo>
                <a:lnTo>
                  <a:pt x="5143" y="5143"/>
                </a:lnTo>
                <a:lnTo>
                  <a:pt x="1357" y="10929"/>
                </a:lnTo>
                <a:lnTo>
                  <a:pt x="0" y="18288"/>
                </a:lnTo>
                <a:lnTo>
                  <a:pt x="0" y="2970276"/>
                </a:lnTo>
                <a:lnTo>
                  <a:pt x="18288" y="2970276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7703817" y="38100"/>
                </a:lnTo>
                <a:lnTo>
                  <a:pt x="7703817" y="18288"/>
                </a:lnTo>
                <a:lnTo>
                  <a:pt x="7723629" y="38100"/>
                </a:lnTo>
                <a:lnTo>
                  <a:pt x="7723629" y="2970276"/>
                </a:lnTo>
                <a:lnTo>
                  <a:pt x="7741917" y="2970276"/>
                </a:lnTo>
                <a:close/>
              </a:path>
              <a:path w="7741920" h="2970529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741920" h="2970529">
                <a:moveTo>
                  <a:pt x="38100" y="2970276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2970276"/>
                </a:lnTo>
                <a:lnTo>
                  <a:pt x="38100" y="2970276"/>
                </a:lnTo>
                <a:close/>
              </a:path>
              <a:path w="7741920" h="2970529">
                <a:moveTo>
                  <a:pt x="7723629" y="38100"/>
                </a:moveTo>
                <a:lnTo>
                  <a:pt x="7703817" y="18288"/>
                </a:lnTo>
                <a:lnTo>
                  <a:pt x="7703817" y="38100"/>
                </a:lnTo>
                <a:lnTo>
                  <a:pt x="7723629" y="38100"/>
                </a:lnTo>
                <a:close/>
              </a:path>
              <a:path w="7741920" h="2970529">
                <a:moveTo>
                  <a:pt x="7723629" y="2970276"/>
                </a:moveTo>
                <a:lnTo>
                  <a:pt x="7723629" y="38100"/>
                </a:lnTo>
                <a:lnTo>
                  <a:pt x="7703817" y="38100"/>
                </a:lnTo>
                <a:lnTo>
                  <a:pt x="7703817" y="2970276"/>
                </a:lnTo>
                <a:lnTo>
                  <a:pt x="7723629" y="2970276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95005" y="849883"/>
            <a:ext cx="54197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223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On </a:t>
            </a:r>
            <a:r>
              <a:rPr sz="2800" spc="-5" dirty="0"/>
              <a:t>utilise </a:t>
            </a:r>
            <a:r>
              <a:rPr sz="2800" spc="-10" dirty="0">
                <a:solidFill>
                  <a:srgbClr val="565E6C"/>
                </a:solidFill>
              </a:rPr>
              <a:t>En </a:t>
            </a:r>
            <a:r>
              <a:rPr sz="2800" spc="-10" dirty="0"/>
              <a:t>pour </a:t>
            </a:r>
            <a:r>
              <a:rPr sz="2800" spc="-5" dirty="0"/>
              <a:t>les quantités  indéterminées (+ partitif)</a:t>
            </a:r>
            <a:r>
              <a:rPr sz="2800" spc="25" dirty="0"/>
              <a:t> </a:t>
            </a:r>
            <a:r>
              <a:rPr sz="2800" spc="-5" dirty="0"/>
              <a:t>:</a:t>
            </a:r>
            <a:endParaRPr sz="2800"/>
          </a:p>
        </p:txBody>
      </p:sp>
      <p:sp>
        <p:nvSpPr>
          <p:cNvPr id="6" name="object 6"/>
          <p:cNvSpPr/>
          <p:nvPr/>
        </p:nvSpPr>
        <p:spPr>
          <a:xfrm>
            <a:off x="1301377" y="957072"/>
            <a:ext cx="242312" cy="242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9754" y="3694176"/>
            <a:ext cx="229468" cy="83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3653" y="3777996"/>
            <a:ext cx="7741920" cy="2755900"/>
          </a:xfrm>
          <a:custGeom>
            <a:avLst/>
            <a:gdLst/>
            <a:ahLst/>
            <a:cxnLst/>
            <a:rect l="l" t="t" r="r" b="b"/>
            <a:pathLst>
              <a:path w="7741920" h="2755900">
                <a:moveTo>
                  <a:pt x="38100" y="2717291"/>
                </a:moveTo>
                <a:lnTo>
                  <a:pt x="38100" y="0"/>
                </a:lnTo>
                <a:lnTo>
                  <a:pt x="0" y="0"/>
                </a:lnTo>
                <a:lnTo>
                  <a:pt x="0" y="2737103"/>
                </a:lnTo>
                <a:lnTo>
                  <a:pt x="18288" y="2755391"/>
                </a:lnTo>
                <a:lnTo>
                  <a:pt x="18288" y="2717291"/>
                </a:lnTo>
                <a:lnTo>
                  <a:pt x="38100" y="2717291"/>
                </a:lnTo>
                <a:close/>
              </a:path>
              <a:path w="7741920" h="2755900">
                <a:moveTo>
                  <a:pt x="7723629" y="2717291"/>
                </a:moveTo>
                <a:lnTo>
                  <a:pt x="18288" y="2717291"/>
                </a:lnTo>
                <a:lnTo>
                  <a:pt x="38100" y="2737103"/>
                </a:lnTo>
                <a:lnTo>
                  <a:pt x="38100" y="2755391"/>
                </a:lnTo>
                <a:lnTo>
                  <a:pt x="7703817" y="2755391"/>
                </a:lnTo>
                <a:lnTo>
                  <a:pt x="7703817" y="2737103"/>
                </a:lnTo>
                <a:lnTo>
                  <a:pt x="7723629" y="2717291"/>
                </a:lnTo>
                <a:close/>
              </a:path>
              <a:path w="7741920" h="2755900">
                <a:moveTo>
                  <a:pt x="38100" y="2755391"/>
                </a:moveTo>
                <a:lnTo>
                  <a:pt x="38100" y="2737103"/>
                </a:lnTo>
                <a:lnTo>
                  <a:pt x="18288" y="2717291"/>
                </a:lnTo>
                <a:lnTo>
                  <a:pt x="18288" y="2755391"/>
                </a:lnTo>
                <a:lnTo>
                  <a:pt x="38100" y="2755391"/>
                </a:lnTo>
                <a:close/>
              </a:path>
              <a:path w="7741920" h="2755900">
                <a:moveTo>
                  <a:pt x="7741917" y="2737103"/>
                </a:moveTo>
                <a:lnTo>
                  <a:pt x="7741917" y="0"/>
                </a:lnTo>
                <a:lnTo>
                  <a:pt x="7703817" y="0"/>
                </a:lnTo>
                <a:lnTo>
                  <a:pt x="7703817" y="2717291"/>
                </a:lnTo>
                <a:lnTo>
                  <a:pt x="7723629" y="2717291"/>
                </a:lnTo>
                <a:lnTo>
                  <a:pt x="7723629" y="2755391"/>
                </a:lnTo>
                <a:lnTo>
                  <a:pt x="7730987" y="2754034"/>
                </a:lnTo>
                <a:lnTo>
                  <a:pt x="7736773" y="2750248"/>
                </a:lnTo>
                <a:lnTo>
                  <a:pt x="7740559" y="2744461"/>
                </a:lnTo>
                <a:lnTo>
                  <a:pt x="7741917" y="2737103"/>
                </a:lnTo>
                <a:close/>
              </a:path>
              <a:path w="7741920" h="2755900">
                <a:moveTo>
                  <a:pt x="7723629" y="2755391"/>
                </a:moveTo>
                <a:lnTo>
                  <a:pt x="7723629" y="2717291"/>
                </a:lnTo>
                <a:lnTo>
                  <a:pt x="7703817" y="2737103"/>
                </a:lnTo>
                <a:lnTo>
                  <a:pt x="7703817" y="2755391"/>
                </a:lnTo>
                <a:lnTo>
                  <a:pt x="7723629" y="2755391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E8636"/>
              </a:buClr>
              <a:buSzPct val="8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pc="-50" dirty="0"/>
              <a:t>Vous </a:t>
            </a:r>
            <a:r>
              <a:rPr spc="-5" dirty="0"/>
              <a:t>buvez </a:t>
            </a:r>
            <a:r>
              <a:rPr spc="-5" dirty="0">
                <a:solidFill>
                  <a:srgbClr val="565E6C"/>
                </a:solidFill>
              </a:rPr>
              <a:t>du </a:t>
            </a:r>
            <a:r>
              <a:rPr spc="-5" dirty="0"/>
              <a:t>café ? Oui, j’</a:t>
            </a:r>
            <a:r>
              <a:rPr spc="-5" dirty="0">
                <a:solidFill>
                  <a:srgbClr val="565E6C"/>
                </a:solidFill>
              </a:rPr>
              <a:t>en</a:t>
            </a:r>
            <a:r>
              <a:rPr spc="75" dirty="0">
                <a:solidFill>
                  <a:srgbClr val="565E6C"/>
                </a:solidFill>
              </a:rPr>
              <a:t> </a:t>
            </a:r>
            <a:r>
              <a:rPr spc="-5" dirty="0"/>
              <a:t>bois.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E8636"/>
              </a:buClr>
              <a:buSzPct val="80000"/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pc="-50" dirty="0"/>
              <a:t>Vous </a:t>
            </a:r>
            <a:r>
              <a:rPr spc="-5" dirty="0"/>
              <a:t>mangez </a:t>
            </a:r>
            <a:r>
              <a:rPr spc="-5" dirty="0">
                <a:solidFill>
                  <a:srgbClr val="565E6C"/>
                </a:solidFill>
              </a:rPr>
              <a:t>de la </a:t>
            </a:r>
            <a:r>
              <a:rPr spc="-5" dirty="0"/>
              <a:t>salade ? Oui, j’</a:t>
            </a:r>
            <a:r>
              <a:rPr spc="-5" dirty="0">
                <a:solidFill>
                  <a:srgbClr val="565E6C"/>
                </a:solidFill>
              </a:rPr>
              <a:t>en</a:t>
            </a:r>
            <a:r>
              <a:rPr spc="65" dirty="0">
                <a:solidFill>
                  <a:srgbClr val="565E6C"/>
                </a:solidFill>
              </a:rPr>
              <a:t> </a:t>
            </a:r>
            <a:r>
              <a:rPr spc="-5" dirty="0"/>
              <a:t>mange.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pc="-5" dirty="0"/>
              <a:t>Quand la </a:t>
            </a:r>
            <a:r>
              <a:rPr spc="-10" dirty="0">
                <a:solidFill>
                  <a:srgbClr val="FE8636"/>
                </a:solidFill>
              </a:rPr>
              <a:t>quantité </a:t>
            </a:r>
            <a:r>
              <a:rPr spc="-5" dirty="0">
                <a:solidFill>
                  <a:srgbClr val="FE8636"/>
                </a:solidFill>
              </a:rPr>
              <a:t>est précise</a:t>
            </a:r>
            <a:r>
              <a:rPr spc="-5" dirty="0"/>
              <a:t>, on l’ajoute en fin  de phrase :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86444" y="4493156"/>
            <a:ext cx="368617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b="1" spc="-50" dirty="0">
                <a:latin typeface="Helvetica"/>
                <a:cs typeface="Helvetica"/>
              </a:rPr>
              <a:t>Vous </a:t>
            </a:r>
            <a:r>
              <a:rPr sz="2500" b="1" spc="-5" dirty="0">
                <a:latin typeface="Helvetica"/>
                <a:cs typeface="Helvetica"/>
              </a:rPr>
              <a:t>avez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des </a:t>
            </a:r>
            <a:r>
              <a:rPr sz="2500" b="1" spc="-5" dirty="0">
                <a:latin typeface="Helvetica"/>
                <a:cs typeface="Helvetica"/>
              </a:rPr>
              <a:t>enfants ?  Il y a trente étudiants</a:t>
            </a:r>
            <a:r>
              <a:rPr sz="2500" b="1" spc="10" dirty="0">
                <a:latin typeface="Helvetica"/>
                <a:cs typeface="Helvetica"/>
              </a:rPr>
              <a:t> </a:t>
            </a:r>
            <a:r>
              <a:rPr sz="2500" b="1" spc="-5" dirty="0">
                <a:latin typeface="Helvetica"/>
                <a:cs typeface="Helvetica"/>
              </a:rPr>
              <a:t>?</a:t>
            </a:r>
            <a:endParaRPr sz="25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500" b="1" spc="-5" dirty="0">
                <a:latin typeface="Helvetica"/>
                <a:cs typeface="Helvetica"/>
              </a:rPr>
              <a:t>Il y a assez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de </a:t>
            </a:r>
            <a:r>
              <a:rPr sz="2500" b="1" spc="-5" dirty="0">
                <a:latin typeface="Helvetica"/>
                <a:cs typeface="Helvetica"/>
              </a:rPr>
              <a:t>pain</a:t>
            </a:r>
            <a:r>
              <a:rPr sz="2500" b="1" spc="-10" dirty="0">
                <a:latin typeface="Helvetica"/>
                <a:cs typeface="Helvetica"/>
              </a:rPr>
              <a:t> </a:t>
            </a:r>
            <a:r>
              <a:rPr sz="2500" b="1" spc="-5" dirty="0">
                <a:latin typeface="Helvetica"/>
                <a:cs typeface="Helvetica"/>
              </a:rPr>
              <a:t>?</a:t>
            </a:r>
            <a:endParaRPr sz="250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92404" y="4493156"/>
            <a:ext cx="295783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500" b="1" spc="-5" dirty="0">
                <a:latin typeface="Helvetica"/>
                <a:cs typeface="Helvetica"/>
              </a:rPr>
              <a:t>Oui, j’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500" b="1" spc="-5" dirty="0">
                <a:latin typeface="Helvetica"/>
                <a:cs typeface="Helvetica"/>
              </a:rPr>
              <a:t>ai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deux</a:t>
            </a:r>
            <a:r>
              <a:rPr sz="2500" b="1" spc="-5" dirty="0">
                <a:latin typeface="Helvetica"/>
                <a:cs typeface="Helvetica"/>
              </a:rPr>
              <a:t>.  Oui, il y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500" b="1" spc="-5" dirty="0">
                <a:latin typeface="Helvetica"/>
                <a:cs typeface="Helvetica"/>
              </a:rPr>
              <a:t>a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trente</a:t>
            </a:r>
            <a:r>
              <a:rPr sz="2500" b="1" spc="-5" dirty="0">
                <a:latin typeface="Helvetica"/>
                <a:cs typeface="Helvetica"/>
              </a:rPr>
              <a:t>.  Oui, il y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500" b="1" spc="-5" dirty="0">
                <a:latin typeface="Helvetica"/>
                <a:cs typeface="Helvetica"/>
              </a:rPr>
              <a:t>a</a:t>
            </a:r>
            <a:r>
              <a:rPr sz="2500" b="1" spc="0" dirty="0">
                <a:latin typeface="Helvetica"/>
                <a:cs typeface="Helvetica"/>
              </a:rPr>
              <a:t> </a:t>
            </a:r>
            <a:r>
              <a:rPr sz="2500" b="1" spc="-5" dirty="0">
                <a:solidFill>
                  <a:srgbClr val="565E6C"/>
                </a:solidFill>
                <a:latin typeface="Helvetica"/>
                <a:cs typeface="Helvetica"/>
              </a:rPr>
              <a:t>assez</a:t>
            </a:r>
            <a:r>
              <a:rPr sz="2500" b="1" spc="-5" dirty="0">
                <a:latin typeface="Helvetica"/>
                <a:cs typeface="Helvetica"/>
              </a:rPr>
              <a:t>.</a:t>
            </a:r>
            <a:endParaRPr sz="2500">
              <a:latin typeface="Helvetica"/>
              <a:cs typeface="Helvetic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41941" y="4282440"/>
            <a:ext cx="433070" cy="144780"/>
          </a:xfrm>
          <a:custGeom>
            <a:avLst/>
            <a:gdLst/>
            <a:ahLst/>
            <a:cxnLst/>
            <a:rect l="l" t="t" r="r" b="b"/>
            <a:pathLst>
              <a:path w="433069" h="144779">
                <a:moveTo>
                  <a:pt x="361184" y="108204"/>
                </a:moveTo>
                <a:lnTo>
                  <a:pt x="361184" y="36576"/>
                </a:lnTo>
                <a:lnTo>
                  <a:pt x="0" y="36576"/>
                </a:lnTo>
                <a:lnTo>
                  <a:pt x="0" y="108204"/>
                </a:lnTo>
                <a:lnTo>
                  <a:pt x="361184" y="108204"/>
                </a:lnTo>
                <a:close/>
              </a:path>
              <a:path w="433069" h="144779">
                <a:moveTo>
                  <a:pt x="432812" y="71628"/>
                </a:moveTo>
                <a:lnTo>
                  <a:pt x="361184" y="0"/>
                </a:lnTo>
                <a:lnTo>
                  <a:pt x="361184" y="144780"/>
                </a:lnTo>
                <a:lnTo>
                  <a:pt x="432812" y="71628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29749" y="4251960"/>
            <a:ext cx="463550" cy="205740"/>
          </a:xfrm>
          <a:custGeom>
            <a:avLst/>
            <a:gdLst/>
            <a:ahLst/>
            <a:cxnLst/>
            <a:rect l="l" t="t" r="r" b="b"/>
            <a:pathLst>
              <a:path w="463550" h="205739">
                <a:moveTo>
                  <a:pt x="373376" y="54864"/>
                </a:moveTo>
                <a:lnTo>
                  <a:pt x="0" y="54864"/>
                </a:lnTo>
                <a:lnTo>
                  <a:pt x="0" y="150876"/>
                </a:lnTo>
                <a:lnTo>
                  <a:pt x="12192" y="150876"/>
                </a:lnTo>
                <a:lnTo>
                  <a:pt x="12192" y="79248"/>
                </a:lnTo>
                <a:lnTo>
                  <a:pt x="25908" y="67056"/>
                </a:lnTo>
                <a:lnTo>
                  <a:pt x="25908" y="79248"/>
                </a:lnTo>
                <a:lnTo>
                  <a:pt x="359660" y="79248"/>
                </a:lnTo>
                <a:lnTo>
                  <a:pt x="359660" y="67056"/>
                </a:lnTo>
                <a:lnTo>
                  <a:pt x="373376" y="54864"/>
                </a:lnTo>
                <a:close/>
              </a:path>
              <a:path w="463550" h="205739">
                <a:moveTo>
                  <a:pt x="25908" y="79248"/>
                </a:moveTo>
                <a:lnTo>
                  <a:pt x="25908" y="67056"/>
                </a:lnTo>
                <a:lnTo>
                  <a:pt x="12192" y="79248"/>
                </a:lnTo>
                <a:lnTo>
                  <a:pt x="25908" y="79248"/>
                </a:lnTo>
                <a:close/>
              </a:path>
              <a:path w="463550" h="205739">
                <a:moveTo>
                  <a:pt x="25908" y="126492"/>
                </a:moveTo>
                <a:lnTo>
                  <a:pt x="25908" y="79248"/>
                </a:lnTo>
                <a:lnTo>
                  <a:pt x="12192" y="79248"/>
                </a:lnTo>
                <a:lnTo>
                  <a:pt x="12192" y="126492"/>
                </a:lnTo>
                <a:lnTo>
                  <a:pt x="25908" y="126492"/>
                </a:lnTo>
                <a:close/>
              </a:path>
              <a:path w="463550" h="205739">
                <a:moveTo>
                  <a:pt x="385568" y="144780"/>
                </a:moveTo>
                <a:lnTo>
                  <a:pt x="385568" y="126492"/>
                </a:lnTo>
                <a:lnTo>
                  <a:pt x="12192" y="126492"/>
                </a:lnTo>
                <a:lnTo>
                  <a:pt x="25908" y="138684"/>
                </a:lnTo>
                <a:lnTo>
                  <a:pt x="25908" y="150876"/>
                </a:lnTo>
                <a:lnTo>
                  <a:pt x="359660" y="150876"/>
                </a:lnTo>
                <a:lnTo>
                  <a:pt x="359660" y="138684"/>
                </a:lnTo>
                <a:lnTo>
                  <a:pt x="373376" y="150876"/>
                </a:lnTo>
                <a:lnTo>
                  <a:pt x="373376" y="156972"/>
                </a:lnTo>
                <a:lnTo>
                  <a:pt x="385568" y="144780"/>
                </a:lnTo>
                <a:close/>
              </a:path>
              <a:path w="463550" h="205739">
                <a:moveTo>
                  <a:pt x="25908" y="150876"/>
                </a:moveTo>
                <a:lnTo>
                  <a:pt x="25908" y="138684"/>
                </a:lnTo>
                <a:lnTo>
                  <a:pt x="12192" y="126492"/>
                </a:lnTo>
                <a:lnTo>
                  <a:pt x="12192" y="150876"/>
                </a:lnTo>
                <a:lnTo>
                  <a:pt x="25908" y="150876"/>
                </a:lnTo>
                <a:close/>
              </a:path>
              <a:path w="463550" h="205739">
                <a:moveTo>
                  <a:pt x="463292" y="102108"/>
                </a:moveTo>
                <a:lnTo>
                  <a:pt x="359660" y="0"/>
                </a:lnTo>
                <a:lnTo>
                  <a:pt x="359660" y="54864"/>
                </a:lnTo>
                <a:lnTo>
                  <a:pt x="364232" y="54864"/>
                </a:lnTo>
                <a:lnTo>
                  <a:pt x="364232" y="39624"/>
                </a:lnTo>
                <a:lnTo>
                  <a:pt x="385568" y="30480"/>
                </a:lnTo>
                <a:lnTo>
                  <a:pt x="385568" y="60960"/>
                </a:lnTo>
                <a:lnTo>
                  <a:pt x="427478" y="102870"/>
                </a:lnTo>
                <a:lnTo>
                  <a:pt x="435860" y="94488"/>
                </a:lnTo>
                <a:lnTo>
                  <a:pt x="435860" y="129540"/>
                </a:lnTo>
                <a:lnTo>
                  <a:pt x="463292" y="102108"/>
                </a:lnTo>
                <a:close/>
              </a:path>
              <a:path w="463550" h="205739">
                <a:moveTo>
                  <a:pt x="373376" y="79248"/>
                </a:moveTo>
                <a:lnTo>
                  <a:pt x="373376" y="54864"/>
                </a:lnTo>
                <a:lnTo>
                  <a:pt x="359660" y="67056"/>
                </a:lnTo>
                <a:lnTo>
                  <a:pt x="359660" y="79248"/>
                </a:lnTo>
                <a:lnTo>
                  <a:pt x="373376" y="79248"/>
                </a:lnTo>
                <a:close/>
              </a:path>
              <a:path w="463550" h="205739">
                <a:moveTo>
                  <a:pt x="373376" y="150876"/>
                </a:moveTo>
                <a:lnTo>
                  <a:pt x="359660" y="138684"/>
                </a:lnTo>
                <a:lnTo>
                  <a:pt x="359660" y="150876"/>
                </a:lnTo>
                <a:lnTo>
                  <a:pt x="373376" y="150876"/>
                </a:lnTo>
                <a:close/>
              </a:path>
              <a:path w="463550" h="205739">
                <a:moveTo>
                  <a:pt x="373376" y="156972"/>
                </a:moveTo>
                <a:lnTo>
                  <a:pt x="373376" y="150876"/>
                </a:lnTo>
                <a:lnTo>
                  <a:pt x="359660" y="150876"/>
                </a:lnTo>
                <a:lnTo>
                  <a:pt x="359660" y="205740"/>
                </a:lnTo>
                <a:lnTo>
                  <a:pt x="364232" y="201168"/>
                </a:lnTo>
                <a:lnTo>
                  <a:pt x="364232" y="166116"/>
                </a:lnTo>
                <a:lnTo>
                  <a:pt x="373376" y="156972"/>
                </a:lnTo>
                <a:close/>
              </a:path>
              <a:path w="463550" h="205739">
                <a:moveTo>
                  <a:pt x="385568" y="60960"/>
                </a:moveTo>
                <a:lnTo>
                  <a:pt x="385568" y="30480"/>
                </a:lnTo>
                <a:lnTo>
                  <a:pt x="364232" y="39624"/>
                </a:lnTo>
                <a:lnTo>
                  <a:pt x="385568" y="60960"/>
                </a:lnTo>
                <a:close/>
              </a:path>
              <a:path w="463550" h="205739">
                <a:moveTo>
                  <a:pt x="385568" y="79248"/>
                </a:moveTo>
                <a:lnTo>
                  <a:pt x="385568" y="60960"/>
                </a:lnTo>
                <a:lnTo>
                  <a:pt x="364232" y="39624"/>
                </a:lnTo>
                <a:lnTo>
                  <a:pt x="364232" y="54864"/>
                </a:lnTo>
                <a:lnTo>
                  <a:pt x="373376" y="54864"/>
                </a:lnTo>
                <a:lnTo>
                  <a:pt x="373376" y="79248"/>
                </a:lnTo>
                <a:lnTo>
                  <a:pt x="385568" y="79248"/>
                </a:lnTo>
                <a:close/>
              </a:path>
              <a:path w="463550" h="205739">
                <a:moveTo>
                  <a:pt x="435860" y="129540"/>
                </a:moveTo>
                <a:lnTo>
                  <a:pt x="435860" y="111252"/>
                </a:lnTo>
                <a:lnTo>
                  <a:pt x="427478" y="102870"/>
                </a:lnTo>
                <a:lnTo>
                  <a:pt x="364232" y="166116"/>
                </a:lnTo>
                <a:lnTo>
                  <a:pt x="385568" y="175260"/>
                </a:lnTo>
                <a:lnTo>
                  <a:pt x="385568" y="179832"/>
                </a:lnTo>
                <a:lnTo>
                  <a:pt x="435860" y="129540"/>
                </a:lnTo>
                <a:close/>
              </a:path>
              <a:path w="463550" h="205739">
                <a:moveTo>
                  <a:pt x="385568" y="179832"/>
                </a:moveTo>
                <a:lnTo>
                  <a:pt x="385568" y="175260"/>
                </a:lnTo>
                <a:lnTo>
                  <a:pt x="364232" y="166116"/>
                </a:lnTo>
                <a:lnTo>
                  <a:pt x="364232" y="201168"/>
                </a:lnTo>
                <a:lnTo>
                  <a:pt x="385568" y="179832"/>
                </a:lnTo>
                <a:close/>
              </a:path>
              <a:path w="463550" h="205739">
                <a:moveTo>
                  <a:pt x="435860" y="111252"/>
                </a:moveTo>
                <a:lnTo>
                  <a:pt x="435860" y="94488"/>
                </a:lnTo>
                <a:lnTo>
                  <a:pt x="427478" y="102870"/>
                </a:lnTo>
                <a:lnTo>
                  <a:pt x="435860" y="111252"/>
                </a:lnTo>
                <a:close/>
              </a:path>
            </a:pathLst>
          </a:custGeom>
          <a:solidFill>
            <a:srgbClr val="BA6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73005" y="3777996"/>
            <a:ext cx="242312" cy="1569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13269" y="348995"/>
            <a:ext cx="304799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90232" y="348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41941" y="624840"/>
            <a:ext cx="7457440" cy="1210310"/>
          </a:xfrm>
          <a:custGeom>
            <a:avLst/>
            <a:gdLst/>
            <a:ahLst/>
            <a:cxnLst/>
            <a:rect l="l" t="t" r="r" b="b"/>
            <a:pathLst>
              <a:path w="7457440" h="1210310">
                <a:moveTo>
                  <a:pt x="0" y="0"/>
                </a:moveTo>
                <a:lnTo>
                  <a:pt x="0" y="1210056"/>
                </a:lnTo>
                <a:lnTo>
                  <a:pt x="7456932" y="1210056"/>
                </a:lnTo>
                <a:lnTo>
                  <a:pt x="74569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3653" y="605028"/>
            <a:ext cx="7495540" cy="1248410"/>
          </a:xfrm>
          <a:custGeom>
            <a:avLst/>
            <a:gdLst/>
            <a:ahLst/>
            <a:cxnLst/>
            <a:rect l="l" t="t" r="r" b="b"/>
            <a:pathLst>
              <a:path w="7495540" h="1248410">
                <a:moveTo>
                  <a:pt x="7495029" y="1229868"/>
                </a:moveTo>
                <a:lnTo>
                  <a:pt x="7495029" y="19812"/>
                </a:lnTo>
                <a:lnTo>
                  <a:pt x="7493433" y="12215"/>
                </a:lnTo>
                <a:lnTo>
                  <a:pt x="7489123" y="5905"/>
                </a:lnTo>
                <a:lnTo>
                  <a:pt x="7482813" y="1595"/>
                </a:lnTo>
                <a:lnTo>
                  <a:pt x="7475217" y="0"/>
                </a:lnTo>
                <a:lnTo>
                  <a:pt x="18288" y="0"/>
                </a:lnTo>
                <a:lnTo>
                  <a:pt x="10929" y="1595"/>
                </a:lnTo>
                <a:lnTo>
                  <a:pt x="5143" y="5905"/>
                </a:lnTo>
                <a:lnTo>
                  <a:pt x="1357" y="12215"/>
                </a:lnTo>
                <a:lnTo>
                  <a:pt x="0" y="19812"/>
                </a:lnTo>
                <a:lnTo>
                  <a:pt x="0" y="1229868"/>
                </a:lnTo>
                <a:lnTo>
                  <a:pt x="1357" y="1237226"/>
                </a:lnTo>
                <a:lnTo>
                  <a:pt x="5143" y="1243012"/>
                </a:lnTo>
                <a:lnTo>
                  <a:pt x="10929" y="1246798"/>
                </a:lnTo>
                <a:lnTo>
                  <a:pt x="18288" y="1248156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56929" y="38100"/>
                </a:lnTo>
                <a:lnTo>
                  <a:pt x="7456929" y="19812"/>
                </a:lnTo>
                <a:lnTo>
                  <a:pt x="7475217" y="38100"/>
                </a:lnTo>
                <a:lnTo>
                  <a:pt x="7475217" y="1248156"/>
                </a:lnTo>
                <a:lnTo>
                  <a:pt x="7482813" y="1246798"/>
                </a:lnTo>
                <a:lnTo>
                  <a:pt x="7489123" y="1243012"/>
                </a:lnTo>
                <a:lnTo>
                  <a:pt x="7493433" y="1237226"/>
                </a:lnTo>
                <a:lnTo>
                  <a:pt x="7495029" y="1229868"/>
                </a:lnTo>
                <a:close/>
              </a:path>
              <a:path w="7495540" h="1248410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495540" h="1248410">
                <a:moveTo>
                  <a:pt x="38100" y="1210056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210056"/>
                </a:lnTo>
                <a:lnTo>
                  <a:pt x="38100" y="1210056"/>
                </a:lnTo>
                <a:close/>
              </a:path>
              <a:path w="7495540" h="1248410">
                <a:moveTo>
                  <a:pt x="7475217" y="1210056"/>
                </a:moveTo>
                <a:lnTo>
                  <a:pt x="18288" y="1210056"/>
                </a:lnTo>
                <a:lnTo>
                  <a:pt x="38100" y="1229868"/>
                </a:lnTo>
                <a:lnTo>
                  <a:pt x="38100" y="1248156"/>
                </a:lnTo>
                <a:lnTo>
                  <a:pt x="7456929" y="1248156"/>
                </a:lnTo>
                <a:lnTo>
                  <a:pt x="7456929" y="1229868"/>
                </a:lnTo>
                <a:lnTo>
                  <a:pt x="7475217" y="1210056"/>
                </a:lnTo>
                <a:close/>
              </a:path>
              <a:path w="7495540" h="1248410">
                <a:moveTo>
                  <a:pt x="38100" y="1248156"/>
                </a:moveTo>
                <a:lnTo>
                  <a:pt x="38100" y="1229868"/>
                </a:lnTo>
                <a:lnTo>
                  <a:pt x="18288" y="1210056"/>
                </a:lnTo>
                <a:lnTo>
                  <a:pt x="18288" y="1248156"/>
                </a:lnTo>
                <a:lnTo>
                  <a:pt x="38100" y="1248156"/>
                </a:lnTo>
                <a:close/>
              </a:path>
              <a:path w="7495540" h="1248410">
                <a:moveTo>
                  <a:pt x="7475217" y="38100"/>
                </a:moveTo>
                <a:lnTo>
                  <a:pt x="7456929" y="19812"/>
                </a:lnTo>
                <a:lnTo>
                  <a:pt x="7456929" y="38100"/>
                </a:lnTo>
                <a:lnTo>
                  <a:pt x="7475217" y="38100"/>
                </a:lnTo>
                <a:close/>
              </a:path>
              <a:path w="7495540" h="1248410">
                <a:moveTo>
                  <a:pt x="7475217" y="1210056"/>
                </a:moveTo>
                <a:lnTo>
                  <a:pt x="7475217" y="38100"/>
                </a:lnTo>
                <a:lnTo>
                  <a:pt x="7456929" y="38100"/>
                </a:lnTo>
                <a:lnTo>
                  <a:pt x="7456929" y="1210056"/>
                </a:lnTo>
                <a:lnTo>
                  <a:pt x="7475217" y="1210056"/>
                </a:lnTo>
                <a:close/>
              </a:path>
              <a:path w="7495540" h="1248410">
                <a:moveTo>
                  <a:pt x="7475217" y="1248156"/>
                </a:moveTo>
                <a:lnTo>
                  <a:pt x="7475217" y="1210056"/>
                </a:lnTo>
                <a:lnTo>
                  <a:pt x="7456929" y="1229868"/>
                </a:lnTo>
                <a:lnTo>
                  <a:pt x="7456929" y="1248156"/>
                </a:lnTo>
                <a:lnTo>
                  <a:pt x="7475217" y="1248156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41941" y="1151635"/>
            <a:ext cx="74574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93950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solidFill>
                  <a:srgbClr val="565E6C"/>
                </a:solidFill>
              </a:rPr>
              <a:t>A</a:t>
            </a:r>
            <a:r>
              <a:rPr sz="3200" spc="-40" dirty="0">
                <a:solidFill>
                  <a:srgbClr val="565E6C"/>
                </a:solidFill>
              </a:rPr>
              <a:t>TTENTION</a:t>
            </a:r>
            <a:r>
              <a:rPr sz="3200" spc="185" dirty="0">
                <a:solidFill>
                  <a:srgbClr val="565E6C"/>
                </a:solidFill>
              </a:rPr>
              <a:t> </a:t>
            </a:r>
            <a:r>
              <a:rPr sz="4000" spc="-5" dirty="0">
                <a:solidFill>
                  <a:srgbClr val="565E6C"/>
                </a:solidFill>
              </a:rPr>
              <a:t>!</a:t>
            </a:r>
            <a:endParaRPr sz="4000"/>
          </a:p>
        </p:txBody>
      </p:sp>
      <p:sp>
        <p:nvSpPr>
          <p:cNvPr id="7" name="object 7"/>
          <p:cNvSpPr/>
          <p:nvPr/>
        </p:nvSpPr>
        <p:spPr>
          <a:xfrm>
            <a:off x="1223653" y="2174748"/>
            <a:ext cx="7495540" cy="1603375"/>
          </a:xfrm>
          <a:custGeom>
            <a:avLst/>
            <a:gdLst/>
            <a:ahLst/>
            <a:cxnLst/>
            <a:rect l="l" t="t" r="r" b="b"/>
            <a:pathLst>
              <a:path w="7495540" h="1603375">
                <a:moveTo>
                  <a:pt x="7495029" y="1603248"/>
                </a:moveTo>
                <a:lnTo>
                  <a:pt x="7495029" y="19812"/>
                </a:lnTo>
                <a:lnTo>
                  <a:pt x="7493433" y="12215"/>
                </a:lnTo>
                <a:lnTo>
                  <a:pt x="7489123" y="5905"/>
                </a:lnTo>
                <a:lnTo>
                  <a:pt x="7482813" y="1595"/>
                </a:lnTo>
                <a:lnTo>
                  <a:pt x="7475217" y="0"/>
                </a:lnTo>
                <a:lnTo>
                  <a:pt x="18288" y="0"/>
                </a:lnTo>
                <a:lnTo>
                  <a:pt x="10929" y="1595"/>
                </a:lnTo>
                <a:lnTo>
                  <a:pt x="5143" y="5905"/>
                </a:lnTo>
                <a:lnTo>
                  <a:pt x="1357" y="12215"/>
                </a:lnTo>
                <a:lnTo>
                  <a:pt x="0" y="19812"/>
                </a:lnTo>
                <a:lnTo>
                  <a:pt x="0" y="1603248"/>
                </a:lnTo>
                <a:lnTo>
                  <a:pt x="18288" y="1603248"/>
                </a:lnTo>
                <a:lnTo>
                  <a:pt x="18288" y="38100"/>
                </a:lnTo>
                <a:lnTo>
                  <a:pt x="38100" y="19812"/>
                </a:lnTo>
                <a:lnTo>
                  <a:pt x="38100" y="38100"/>
                </a:lnTo>
                <a:lnTo>
                  <a:pt x="7456929" y="38100"/>
                </a:lnTo>
                <a:lnTo>
                  <a:pt x="7456929" y="19812"/>
                </a:lnTo>
                <a:lnTo>
                  <a:pt x="7475217" y="38100"/>
                </a:lnTo>
                <a:lnTo>
                  <a:pt x="7475217" y="1603248"/>
                </a:lnTo>
                <a:lnTo>
                  <a:pt x="7495029" y="1603248"/>
                </a:lnTo>
                <a:close/>
              </a:path>
              <a:path w="7495540" h="1603375">
                <a:moveTo>
                  <a:pt x="38100" y="38100"/>
                </a:moveTo>
                <a:lnTo>
                  <a:pt x="38100" y="19812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7495540" h="1603375">
                <a:moveTo>
                  <a:pt x="38100" y="1603248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603248"/>
                </a:lnTo>
                <a:lnTo>
                  <a:pt x="38100" y="1603248"/>
                </a:lnTo>
                <a:close/>
              </a:path>
              <a:path w="7495540" h="1603375">
                <a:moveTo>
                  <a:pt x="7475217" y="38100"/>
                </a:moveTo>
                <a:lnTo>
                  <a:pt x="7456929" y="19812"/>
                </a:lnTo>
                <a:lnTo>
                  <a:pt x="7456929" y="38100"/>
                </a:lnTo>
                <a:lnTo>
                  <a:pt x="7475217" y="38100"/>
                </a:lnTo>
                <a:close/>
              </a:path>
              <a:path w="7495540" h="1603375">
                <a:moveTo>
                  <a:pt x="7475217" y="1603248"/>
                </a:moveTo>
                <a:lnTo>
                  <a:pt x="7475217" y="38100"/>
                </a:lnTo>
                <a:lnTo>
                  <a:pt x="7456929" y="38100"/>
                </a:lnTo>
                <a:lnTo>
                  <a:pt x="7456929" y="1603248"/>
                </a:lnTo>
                <a:lnTo>
                  <a:pt x="7475217" y="1603248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18781" y="348995"/>
            <a:ext cx="380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46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3352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175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13269" y="3777995"/>
            <a:ext cx="304799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90232" y="3777996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10668">
            <a:solidFill>
              <a:srgbClr val="FE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30518" y="6063996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40">
                <a:moveTo>
                  <a:pt x="548640" y="274320"/>
                </a:moveTo>
                <a:lnTo>
                  <a:pt x="544249" y="225175"/>
                </a:lnTo>
                <a:lnTo>
                  <a:pt x="531581" y="178853"/>
                </a:lnTo>
                <a:lnTo>
                  <a:pt x="511386" y="136144"/>
                </a:lnTo>
                <a:lnTo>
                  <a:pt x="484418" y="97837"/>
                </a:lnTo>
                <a:lnTo>
                  <a:pt x="451430" y="64722"/>
                </a:lnTo>
                <a:lnTo>
                  <a:pt x="413173" y="37592"/>
                </a:lnTo>
                <a:lnTo>
                  <a:pt x="370400" y="17234"/>
                </a:lnTo>
                <a:lnTo>
                  <a:pt x="323865" y="4440"/>
                </a:lnTo>
                <a:lnTo>
                  <a:pt x="274320" y="0"/>
                </a:lnTo>
                <a:lnTo>
                  <a:pt x="225175" y="4440"/>
                </a:lnTo>
                <a:lnTo>
                  <a:pt x="178853" y="17234"/>
                </a:lnTo>
                <a:lnTo>
                  <a:pt x="136144" y="37592"/>
                </a:lnTo>
                <a:lnTo>
                  <a:pt x="97837" y="64722"/>
                </a:lnTo>
                <a:lnTo>
                  <a:pt x="64722" y="97837"/>
                </a:lnTo>
                <a:lnTo>
                  <a:pt x="37592" y="136144"/>
                </a:lnTo>
                <a:lnTo>
                  <a:pt x="17234" y="178853"/>
                </a:lnTo>
                <a:lnTo>
                  <a:pt x="4440" y="225175"/>
                </a:lnTo>
                <a:lnTo>
                  <a:pt x="0" y="274320"/>
                </a:lnTo>
                <a:lnTo>
                  <a:pt x="4440" y="323865"/>
                </a:lnTo>
                <a:lnTo>
                  <a:pt x="17234" y="370400"/>
                </a:lnTo>
                <a:lnTo>
                  <a:pt x="37592" y="413173"/>
                </a:lnTo>
                <a:lnTo>
                  <a:pt x="64722" y="451430"/>
                </a:lnTo>
                <a:lnTo>
                  <a:pt x="97837" y="484418"/>
                </a:lnTo>
                <a:lnTo>
                  <a:pt x="136144" y="511386"/>
                </a:lnTo>
                <a:lnTo>
                  <a:pt x="178853" y="531581"/>
                </a:lnTo>
                <a:lnTo>
                  <a:pt x="225175" y="544249"/>
                </a:lnTo>
                <a:lnTo>
                  <a:pt x="274320" y="548640"/>
                </a:lnTo>
                <a:lnTo>
                  <a:pt x="323865" y="544249"/>
                </a:lnTo>
                <a:lnTo>
                  <a:pt x="370400" y="531581"/>
                </a:lnTo>
                <a:lnTo>
                  <a:pt x="413173" y="511386"/>
                </a:lnTo>
                <a:lnTo>
                  <a:pt x="451430" y="484418"/>
                </a:lnTo>
                <a:lnTo>
                  <a:pt x="484418" y="451430"/>
                </a:lnTo>
                <a:lnTo>
                  <a:pt x="511386" y="413173"/>
                </a:lnTo>
                <a:lnTo>
                  <a:pt x="531581" y="370400"/>
                </a:lnTo>
                <a:lnTo>
                  <a:pt x="544249" y="323865"/>
                </a:lnTo>
                <a:lnTo>
                  <a:pt x="548640" y="274320"/>
                </a:lnTo>
                <a:close/>
              </a:path>
            </a:pathLst>
          </a:custGeom>
          <a:solidFill>
            <a:srgbClr val="FE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3653" y="3777996"/>
            <a:ext cx="7495540" cy="2755900"/>
          </a:xfrm>
          <a:custGeom>
            <a:avLst/>
            <a:gdLst/>
            <a:ahLst/>
            <a:cxnLst/>
            <a:rect l="l" t="t" r="r" b="b"/>
            <a:pathLst>
              <a:path w="7495540" h="2755900">
                <a:moveTo>
                  <a:pt x="38100" y="2717291"/>
                </a:moveTo>
                <a:lnTo>
                  <a:pt x="38100" y="0"/>
                </a:lnTo>
                <a:lnTo>
                  <a:pt x="0" y="0"/>
                </a:lnTo>
                <a:lnTo>
                  <a:pt x="0" y="2737103"/>
                </a:lnTo>
                <a:lnTo>
                  <a:pt x="18288" y="2755391"/>
                </a:lnTo>
                <a:lnTo>
                  <a:pt x="18288" y="2717291"/>
                </a:lnTo>
                <a:lnTo>
                  <a:pt x="38100" y="2717291"/>
                </a:lnTo>
                <a:close/>
              </a:path>
              <a:path w="7495540" h="2755900">
                <a:moveTo>
                  <a:pt x="7475217" y="2717291"/>
                </a:moveTo>
                <a:lnTo>
                  <a:pt x="18288" y="2717291"/>
                </a:lnTo>
                <a:lnTo>
                  <a:pt x="38100" y="2737103"/>
                </a:lnTo>
                <a:lnTo>
                  <a:pt x="38100" y="2755391"/>
                </a:lnTo>
                <a:lnTo>
                  <a:pt x="7456929" y="2755391"/>
                </a:lnTo>
                <a:lnTo>
                  <a:pt x="7456929" y="2737103"/>
                </a:lnTo>
                <a:lnTo>
                  <a:pt x="7475217" y="2717291"/>
                </a:lnTo>
                <a:close/>
              </a:path>
              <a:path w="7495540" h="2755900">
                <a:moveTo>
                  <a:pt x="38100" y="2755391"/>
                </a:moveTo>
                <a:lnTo>
                  <a:pt x="38100" y="2737103"/>
                </a:lnTo>
                <a:lnTo>
                  <a:pt x="18288" y="2717291"/>
                </a:lnTo>
                <a:lnTo>
                  <a:pt x="18288" y="2755391"/>
                </a:lnTo>
                <a:lnTo>
                  <a:pt x="38100" y="2755391"/>
                </a:lnTo>
                <a:close/>
              </a:path>
              <a:path w="7495540" h="2755900">
                <a:moveTo>
                  <a:pt x="7495029" y="2737103"/>
                </a:moveTo>
                <a:lnTo>
                  <a:pt x="7495029" y="0"/>
                </a:lnTo>
                <a:lnTo>
                  <a:pt x="7456929" y="0"/>
                </a:lnTo>
                <a:lnTo>
                  <a:pt x="7456929" y="2717291"/>
                </a:lnTo>
                <a:lnTo>
                  <a:pt x="7475217" y="2717291"/>
                </a:lnTo>
                <a:lnTo>
                  <a:pt x="7475217" y="2755391"/>
                </a:lnTo>
                <a:lnTo>
                  <a:pt x="7482813" y="2754034"/>
                </a:lnTo>
                <a:lnTo>
                  <a:pt x="7489123" y="2750248"/>
                </a:lnTo>
                <a:lnTo>
                  <a:pt x="7493433" y="2744461"/>
                </a:lnTo>
                <a:lnTo>
                  <a:pt x="7495029" y="2737103"/>
                </a:lnTo>
                <a:close/>
              </a:path>
              <a:path w="7495540" h="2755900">
                <a:moveTo>
                  <a:pt x="7475217" y="2755391"/>
                </a:moveTo>
                <a:lnTo>
                  <a:pt x="7475217" y="2717291"/>
                </a:lnTo>
                <a:lnTo>
                  <a:pt x="7456929" y="2737103"/>
                </a:lnTo>
                <a:lnTo>
                  <a:pt x="7456929" y="2755391"/>
                </a:lnTo>
                <a:lnTo>
                  <a:pt x="7475217" y="2755391"/>
                </a:lnTo>
                <a:close/>
              </a:path>
            </a:pathLst>
          </a:custGeom>
          <a:solidFill>
            <a:srgbClr val="56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20685" y="2660394"/>
            <a:ext cx="6960234" cy="268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E8636"/>
              </a:buClr>
              <a:buSzPct val="69642"/>
              <a:buFont typeface="Wingdings"/>
              <a:buChar char="o"/>
              <a:tabLst>
                <a:tab pos="287020" algn="l"/>
              </a:tabLst>
            </a:pPr>
            <a:r>
              <a:rPr sz="2800" b="1" spc="-5" dirty="0">
                <a:latin typeface="Helvetica"/>
                <a:cs typeface="Helvetica"/>
              </a:rPr>
              <a:t>À la question : </a:t>
            </a:r>
            <a:r>
              <a:rPr sz="2800" b="1" spc="-60" dirty="0">
                <a:latin typeface="Helvetica"/>
                <a:cs typeface="Helvetica"/>
              </a:rPr>
              <a:t>Vous </a:t>
            </a:r>
            <a:r>
              <a:rPr sz="2800" b="1" spc="-5" dirty="0">
                <a:latin typeface="Helvetica"/>
                <a:cs typeface="Helvetica"/>
              </a:rPr>
              <a:t>avez </a:t>
            </a:r>
            <a:r>
              <a:rPr sz="2800" b="1" spc="-5" dirty="0">
                <a:solidFill>
                  <a:srgbClr val="565E6C"/>
                </a:solidFill>
                <a:latin typeface="Helvetica"/>
                <a:cs typeface="Helvetica"/>
              </a:rPr>
              <a:t>des </a:t>
            </a:r>
            <a:r>
              <a:rPr sz="2800" b="1" spc="-5" dirty="0">
                <a:latin typeface="Helvetica"/>
                <a:cs typeface="Helvetica"/>
              </a:rPr>
              <a:t>enfants</a:t>
            </a:r>
            <a:r>
              <a:rPr sz="2800" b="1" spc="165" dirty="0">
                <a:latin typeface="Helvetica"/>
                <a:cs typeface="Helvetica"/>
              </a:rPr>
              <a:t> </a:t>
            </a:r>
            <a:r>
              <a:rPr sz="2800" b="1" spc="-5" dirty="0">
                <a:latin typeface="Helvetica"/>
                <a:cs typeface="Helvetica"/>
              </a:rPr>
              <a:t>?</a:t>
            </a:r>
            <a:endParaRPr sz="28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E8636"/>
              </a:buClr>
              <a:buFont typeface="Wingdings"/>
              <a:buChar char="o"/>
            </a:pPr>
            <a:endParaRPr sz="39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E8636"/>
              </a:buClr>
              <a:buSzPct val="69642"/>
              <a:buFont typeface="Wingdings"/>
              <a:buChar char="o"/>
              <a:tabLst>
                <a:tab pos="287020" algn="l"/>
              </a:tabLst>
            </a:pPr>
            <a:r>
              <a:rPr sz="2800" b="1" spc="-10" dirty="0">
                <a:latin typeface="Helvetica"/>
                <a:cs typeface="Helvetica"/>
              </a:rPr>
              <a:t>Répondez </a:t>
            </a:r>
            <a:r>
              <a:rPr sz="2800" b="1" spc="-5" dirty="0">
                <a:latin typeface="Helvetica"/>
                <a:cs typeface="Helvetica"/>
              </a:rPr>
              <a:t>: Oui, j’</a:t>
            </a:r>
            <a:r>
              <a:rPr sz="2800" b="1" spc="-5" dirty="0">
                <a:solidFill>
                  <a:srgbClr val="565E6C"/>
                </a:solidFill>
                <a:latin typeface="Helvetica"/>
                <a:cs typeface="Helvetica"/>
              </a:rPr>
              <a:t>en </a:t>
            </a:r>
            <a:r>
              <a:rPr sz="2800" b="1" spc="-5" dirty="0">
                <a:latin typeface="Helvetica"/>
                <a:cs typeface="Helvetica"/>
              </a:rPr>
              <a:t>ai</a:t>
            </a:r>
            <a:r>
              <a:rPr sz="2800" b="1" spc="40" dirty="0">
                <a:latin typeface="Helvetica"/>
                <a:cs typeface="Helvetica"/>
              </a:rPr>
              <a:t> </a:t>
            </a:r>
            <a:r>
              <a:rPr sz="2800" b="1" spc="-10" dirty="0">
                <a:solidFill>
                  <a:srgbClr val="565E6C"/>
                </a:solidFill>
                <a:latin typeface="Helvetica"/>
                <a:cs typeface="Helvetica"/>
              </a:rPr>
              <a:t>un</a:t>
            </a:r>
            <a:r>
              <a:rPr sz="2800" b="1" spc="-10" dirty="0">
                <a:latin typeface="Helvetica"/>
                <a:cs typeface="Helvetica"/>
              </a:rPr>
              <a:t>.</a:t>
            </a:r>
            <a:endParaRPr sz="280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4250">
              <a:latin typeface="Times New Roman"/>
              <a:cs typeface="Times New Roman"/>
            </a:endParaRPr>
          </a:p>
          <a:p>
            <a:pPr marL="377825">
              <a:lnSpc>
                <a:spcPct val="100000"/>
              </a:lnSpc>
            </a:pPr>
            <a:r>
              <a:rPr sz="4000" b="1" spc="-5" dirty="0">
                <a:solidFill>
                  <a:srgbClr val="FF0000"/>
                </a:solidFill>
                <a:latin typeface="Helvetica"/>
                <a:cs typeface="Helvetica"/>
              </a:rPr>
              <a:t>X </a:t>
            </a:r>
            <a:r>
              <a:rPr sz="2800" b="1" spc="-10" dirty="0">
                <a:latin typeface="Helvetica"/>
                <a:cs typeface="Helvetica"/>
              </a:rPr>
              <a:t>Ne </a:t>
            </a:r>
            <a:r>
              <a:rPr sz="2800" b="1" spc="-5" dirty="0">
                <a:latin typeface="Helvetica"/>
                <a:cs typeface="Helvetica"/>
              </a:rPr>
              <a:t>répondez pas : Oui, j’</a:t>
            </a:r>
            <a:r>
              <a:rPr sz="2800" b="1" strike="sngStrike" spc="-5" dirty="0">
                <a:latin typeface="Helvetica"/>
                <a:cs typeface="Helvetica"/>
              </a:rPr>
              <a:t>ai</a:t>
            </a:r>
            <a:r>
              <a:rPr sz="2800" b="1" strike="sngStrike" spc="-300" dirty="0">
                <a:latin typeface="Helvetica"/>
                <a:cs typeface="Helvetica"/>
              </a:rPr>
              <a:t> </a:t>
            </a:r>
            <a:r>
              <a:rPr sz="2800" b="1" strike="sngStrike" spc="-5" dirty="0">
                <a:latin typeface="Helvetica"/>
                <a:cs typeface="Helvetica"/>
              </a:rPr>
              <a:t>un</a:t>
            </a:r>
            <a:r>
              <a:rPr sz="2800" b="1" strike="noStrike" spc="-5" dirty="0">
                <a:latin typeface="Helvetica"/>
                <a:cs typeface="Helvetica"/>
              </a:rPr>
              <a:t>.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74286" y="3857244"/>
            <a:ext cx="1586484" cy="25831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557</Words>
  <Application>Microsoft Macintosh PowerPoint</Application>
  <PresentationFormat>Custom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LES PRONOMS COMPLÉMENTS</vt:lpstr>
      <vt:lpstr>LE PRONOM Y</vt:lpstr>
      <vt:lpstr>LE PRONOM Y</vt:lpstr>
      <vt:lpstr>LE PRONOM Y</vt:lpstr>
      <vt:lpstr>Y ET LA NÉGATION</vt:lpstr>
      <vt:lpstr>LES EXPRESSIONS IDIOMATIQUES  AVEC Y</vt:lpstr>
      <vt:lpstr>LE PRONOM EN</vt:lpstr>
      <vt:lpstr>On utilise En pour les quantités  indéterminées (+ partitif) :</vt:lpstr>
      <vt:lpstr>ATTENTION !</vt:lpstr>
      <vt:lpstr>ON UTILISE EN...</vt:lpstr>
      <vt:lpstr>ON UTILISE EN...</vt:lpstr>
      <vt:lpstr>EN ET LA NÉGATION...</vt:lpstr>
      <vt:lpstr>LES EXPRESSIONS IDIOMATIQUES  AVEC 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\376\377\000L\000e\000s\000 \000p\000r\000o\000n\000o\000m\000s\000 \000c\000o\000m\000p\000l\000\351\000m\000e\000n\000t\000s\000 \000Y\000 \000e\000t\000 \000E\000N</dc:title>
  <dc:creator>\376\377\000c\000c\000o\000u\000r\000s</dc:creator>
  <cp:keywords>()</cp:keywords>
  <cp:lastModifiedBy>Yelena Smith</cp:lastModifiedBy>
  <cp:revision>1</cp:revision>
  <dcterms:created xsi:type="dcterms:W3CDTF">2018-10-21T16:39:39Z</dcterms:created>
  <dcterms:modified xsi:type="dcterms:W3CDTF">2018-10-21T16:41:16Z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2011-10-28T00:00:00Z</vt:filetime>
  </property>
  <property fmtid="{D5CDD505-2E9C-101B-9397-08002B2CF9AE}" pid="3" name="Creator">
    <vt:lpwstr>\376\377\000P\000D\000F\000C\000r\000e\000a\000t\000o\000r\000 \000V\000e\000r\000s\000i\000o\000n\000 \0000\000.\0009\000.\0009</vt:lpwstr>
  </property>
  <property fmtid="{D5CDD505-2E9C-101B-9397-08002B2CF9AE}" pid="4" name="LastSaved">
    <vt:filetime>2018-10-21T00:00:00Z</vt:filetime>
  </property>
</Properties>
</file>