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9" r:id="rId3"/>
    <p:sldId id="257" r:id="rId4"/>
    <p:sldId id="260" r:id="rId5"/>
    <p:sldId id="261" r:id="rId6"/>
    <p:sldId id="271" r:id="rId7"/>
    <p:sldId id="263" r:id="rId8"/>
    <p:sldId id="264" r:id="rId9"/>
    <p:sldId id="265" r:id="rId10"/>
    <p:sldId id="266" r:id="rId11"/>
    <p:sldId id="270" r:id="rId12"/>
    <p:sldId id="267" r:id="rId13"/>
    <p:sldId id="268"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3224" y="-26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3EF02AF-C57C-4A5A-A2AD-BDB50323B03B}" type="datetimeFigureOut">
              <a:rPr lang="en-US" smtClean="0"/>
              <a:pPr/>
              <a:t>17-12-04</a:t>
            </a:fld>
            <a:endParaRPr lang="en-US"/>
          </a:p>
        </p:txBody>
      </p:sp>
      <p:sp>
        <p:nvSpPr>
          <p:cNvPr id="8" name="Slide Number Placeholder 7"/>
          <p:cNvSpPr>
            <a:spLocks noGrp="1"/>
          </p:cNvSpPr>
          <p:nvPr>
            <p:ph type="sldNum" sz="quarter" idx="11"/>
          </p:nvPr>
        </p:nvSpPr>
        <p:spPr/>
        <p:txBody>
          <a:bodyPr/>
          <a:lstStyle/>
          <a:p>
            <a:fld id="{B767C9F3-6DE2-4977-91BD-F18F7EA1F63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F02AF-C57C-4A5A-A2AD-BDB50323B03B}" type="datetimeFigureOut">
              <a:rPr lang="en-US" smtClean="0"/>
              <a:pPr/>
              <a:t>17-12-04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F02AF-C57C-4A5A-A2AD-BDB50323B03B}" type="datetimeFigureOut">
              <a:rPr lang="en-US" smtClean="0"/>
              <a:pPr/>
              <a:t>17-12-04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EF02AF-C57C-4A5A-A2AD-BDB50323B03B}" type="datetimeFigureOut">
              <a:rPr lang="en-US" smtClean="0"/>
              <a:pPr/>
              <a:t>17-12-04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F02AF-C57C-4A5A-A2AD-BDB50323B03B}" type="datetimeFigureOut">
              <a:rPr lang="en-US" smtClean="0"/>
              <a:pPr/>
              <a:t>17-12-04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EF02AF-C57C-4A5A-A2AD-BDB50323B03B}" type="datetimeFigureOut">
              <a:rPr lang="en-US" smtClean="0"/>
              <a:pPr/>
              <a:t>17-12-04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7C9F3-6DE2-4977-91BD-F18F7EA1F63F}"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EF02AF-C57C-4A5A-A2AD-BDB50323B03B}" type="datetimeFigureOut">
              <a:rPr lang="en-US" smtClean="0"/>
              <a:pPr/>
              <a:t>17-12-04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7C9F3-6DE2-4977-91BD-F18F7EA1F63F}"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F02AF-C57C-4A5A-A2AD-BDB50323B03B}" type="datetimeFigureOut">
              <a:rPr lang="en-US" smtClean="0"/>
              <a:pPr/>
              <a:t>17-12-04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F02AF-C57C-4A5A-A2AD-BDB50323B03B}" type="datetimeFigureOut">
              <a:rPr lang="en-US" smtClean="0"/>
              <a:pPr/>
              <a:t>17-12-04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F02AF-C57C-4A5A-A2AD-BDB50323B03B}" type="datetimeFigureOut">
              <a:rPr lang="en-US" smtClean="0"/>
              <a:pPr/>
              <a:t>17-12-04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F02AF-C57C-4A5A-A2AD-BDB50323B03B}" type="datetimeFigureOut">
              <a:rPr lang="en-US" smtClean="0"/>
              <a:pPr/>
              <a:t>17-12-04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7C9F3-6DE2-4977-91BD-F18F7EA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3EF02AF-C57C-4A5A-A2AD-BDB50323B03B}" type="datetimeFigureOut">
              <a:rPr lang="en-US" smtClean="0"/>
              <a:pPr/>
              <a:t>17-12-04</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767C9F3-6DE2-4977-91BD-F18F7EA1F63F}"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insightonconflict.org/dr-congo" TargetMode="External"/><Relationship Id="rId4" Type="http://schemas.openxmlformats.org/officeDocument/2006/relationships/hyperlink" Target="http://www.globalsecurity.org/" TargetMode="External"/><Relationship Id="rId5" Type="http://schemas.openxmlformats.org/officeDocument/2006/relationships/hyperlink" Target="http://www.amnestyusa.org/all-countries/congo-dem-rep-of/page.do?id=1011136" TargetMode="External"/><Relationship Id="rId6" Type="http://schemas.openxmlformats.org/officeDocument/2006/relationships/hyperlink" Target="http://www.bsr.org/" TargetMode="External"/><Relationship Id="rId1" Type="http://schemas.openxmlformats.org/officeDocument/2006/relationships/slideLayout" Target="../slideLayouts/slideLayout2.xml"/><Relationship Id="rId2" Type="http://schemas.openxmlformats.org/officeDocument/2006/relationships/hyperlink" Target="http://www.enoughprojec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hyperlink" Target="http://www.youtube.com/watch?v=izTzCv4480k" TargetMode="External"/><Relationship Id="rId3" Type="http://schemas.openxmlformats.org/officeDocument/2006/relationships/hyperlink" Target="http://www.youtube.com/watch?v=h7-56NHS_iE" TargetMode="External"/><Relationship Id="rId4" Type="http://schemas.openxmlformats.org/officeDocument/2006/relationships/hyperlink" Target="http://www.youtube.com/watch?v=XIoJrrKixBM" TargetMode="External"/><Relationship Id="rId5" Type="http://schemas.openxmlformats.org/officeDocument/2006/relationships/hyperlink" Target="http://www.youtube.com/watch?v=XgneoKiY-SM" TargetMode="External"/><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315200" cy="2595025"/>
          </a:xfrm>
        </p:spPr>
        <p:txBody>
          <a:bodyPr/>
          <a:lstStyle/>
          <a:p>
            <a:r>
              <a:rPr lang="en-US" sz="5400" dirty="0" smtClean="0"/>
              <a:t>Conflict Minerals in the Democratic Republic of Congo:</a:t>
            </a:r>
            <a:endParaRPr lang="en-US" sz="5400" dirty="0"/>
          </a:p>
        </p:txBody>
      </p:sp>
      <p:sp>
        <p:nvSpPr>
          <p:cNvPr id="3" name="Subtitle 2"/>
          <p:cNvSpPr>
            <a:spLocks noGrp="1"/>
          </p:cNvSpPr>
          <p:nvPr>
            <p:ph type="subTitle" idx="1"/>
          </p:nvPr>
        </p:nvSpPr>
        <p:spPr>
          <a:xfrm>
            <a:off x="838200" y="3200400"/>
            <a:ext cx="7315200" cy="1144632"/>
          </a:xfrm>
        </p:spPr>
        <p:txBody>
          <a:bodyPr>
            <a:normAutofit/>
          </a:bodyPr>
          <a:lstStyle/>
          <a:p>
            <a:r>
              <a:rPr lang="en-US" sz="3200" dirty="0" smtClean="0"/>
              <a:t>Raise Hope for Congo.</a:t>
            </a:r>
            <a:endParaRPr lang="en-US" sz="3200" dirty="0"/>
          </a:p>
        </p:txBody>
      </p:sp>
      <p:pic>
        <p:nvPicPr>
          <p:cNvPr id="7" name="il_fi" descr="http://theyalejournalofhumanrights.com/wp-content/uploads/2010/11/conflict-minerals-con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7575" y="3757295"/>
            <a:ext cx="5943600" cy="3100705"/>
          </a:xfrm>
          <a:prstGeom prst="rect">
            <a:avLst/>
          </a:prstGeom>
          <a:noFill/>
          <a:ln>
            <a:noFill/>
          </a:ln>
        </p:spPr>
      </p:pic>
      <p:sp>
        <p:nvSpPr>
          <p:cNvPr id="4" name="TextBox 3"/>
          <p:cNvSpPr txBox="1"/>
          <p:nvPr/>
        </p:nvSpPr>
        <p:spPr>
          <a:xfrm>
            <a:off x="0" y="6223209"/>
            <a:ext cx="2590800" cy="600164"/>
          </a:xfrm>
          <a:prstGeom prst="rect">
            <a:avLst/>
          </a:prstGeom>
          <a:noFill/>
        </p:spPr>
        <p:txBody>
          <a:bodyPr wrap="square" rtlCol="0">
            <a:spAutoFit/>
          </a:bodyPr>
          <a:lstStyle/>
          <a:p>
            <a:r>
              <a:rPr lang="en-US" sz="1100" dirty="0" smtClean="0"/>
              <a:t>Annie </a:t>
            </a:r>
            <a:r>
              <a:rPr lang="en-US" sz="1100" dirty="0" err="1" smtClean="0"/>
              <a:t>Conzemius</a:t>
            </a:r>
            <a:endParaRPr lang="en-US" sz="1100" dirty="0"/>
          </a:p>
          <a:p>
            <a:r>
              <a:rPr lang="en-US" sz="1100" dirty="0" err="1" smtClean="0"/>
              <a:t>Saige</a:t>
            </a:r>
            <a:r>
              <a:rPr lang="en-US" sz="1100" dirty="0" smtClean="0"/>
              <a:t> Baker-</a:t>
            </a:r>
            <a:r>
              <a:rPr lang="en-US" sz="1100" dirty="0" err="1" smtClean="0"/>
              <a:t>Lietz</a:t>
            </a:r>
            <a:endParaRPr lang="en-US" sz="1100" dirty="0" smtClean="0"/>
          </a:p>
          <a:p>
            <a:r>
              <a:rPr lang="en-US" sz="1100" dirty="0" err="1" smtClean="0"/>
              <a:t>Tannica</a:t>
            </a:r>
            <a:r>
              <a:rPr lang="en-US" sz="1100" dirty="0" smtClean="0"/>
              <a:t> Jacobson</a:t>
            </a:r>
            <a:endParaRPr lang="en-US" sz="1100" dirty="0"/>
          </a:p>
        </p:txBody>
      </p:sp>
    </p:spTree>
    <p:extLst>
      <p:ext uri="{BB962C8B-B14F-4D97-AF65-F5344CB8AC3E}">
        <p14:creationId xmlns:p14="http://schemas.microsoft.com/office/powerpoint/2010/main" val="214063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412"/>
            <a:ext cx="7696200" cy="1230297"/>
          </a:xfrm>
        </p:spPr>
        <p:txBody>
          <a:bodyPr>
            <a:normAutofit fontScale="90000"/>
          </a:bodyPr>
          <a:lstStyle/>
          <a:p>
            <a:r>
              <a:rPr lang="en-US" dirty="0" smtClean="0"/>
              <a:t>US Legislation: The Dodd-Frank Act</a:t>
            </a:r>
            <a:endParaRPr lang="en-US" dirty="0"/>
          </a:p>
        </p:txBody>
      </p:sp>
      <p:sp>
        <p:nvSpPr>
          <p:cNvPr id="3" name="Content Placeholder 2"/>
          <p:cNvSpPr>
            <a:spLocks noGrp="1"/>
          </p:cNvSpPr>
          <p:nvPr>
            <p:ph idx="1"/>
          </p:nvPr>
        </p:nvSpPr>
        <p:spPr>
          <a:xfrm>
            <a:off x="304800" y="1143000"/>
            <a:ext cx="8839200" cy="5867400"/>
          </a:xfrm>
        </p:spPr>
        <p:txBody>
          <a:bodyPr>
            <a:normAutofit fontScale="92500" lnSpcReduction="10000"/>
          </a:bodyPr>
          <a:lstStyle/>
          <a:p>
            <a:r>
              <a:rPr lang="en-US" dirty="0"/>
              <a:t>Dodd-Frank Wall Street Reform and Consumer Protection Act </a:t>
            </a:r>
          </a:p>
          <a:p>
            <a:r>
              <a:rPr lang="en-US" dirty="0" smtClean="0"/>
              <a:t>The Act was signed into law 21 July 2010</a:t>
            </a:r>
          </a:p>
          <a:p>
            <a:r>
              <a:rPr lang="en-US" dirty="0" smtClean="0"/>
              <a:t>The Act amends section 13 of the Securities Exchange Act of 1934.</a:t>
            </a:r>
          </a:p>
          <a:p>
            <a:pPr lvl="2"/>
            <a:r>
              <a:rPr lang="en-US" dirty="0"/>
              <a:t>The </a:t>
            </a:r>
            <a:r>
              <a:rPr lang="en-US" dirty="0" smtClean="0"/>
              <a:t>amendment </a:t>
            </a:r>
            <a:r>
              <a:rPr lang="en-US" dirty="0"/>
              <a:t>requires companies reporting to the SEC to file periodic reports disclosing their use of “conflict minerals”.</a:t>
            </a:r>
          </a:p>
          <a:p>
            <a:pPr lvl="2"/>
            <a:r>
              <a:rPr lang="en-US" dirty="0"/>
              <a:t>Applies only to SEC reporting companies – companies with more then $10 Million in assets whose securities are held by </a:t>
            </a:r>
            <a:r>
              <a:rPr lang="en-US" dirty="0" smtClean="0"/>
              <a:t>more </a:t>
            </a:r>
            <a:r>
              <a:rPr lang="en-US" dirty="0"/>
              <a:t>than 500 owners</a:t>
            </a:r>
            <a:r>
              <a:rPr lang="en-US" dirty="0" smtClean="0"/>
              <a:t>. </a:t>
            </a:r>
            <a:endParaRPr lang="en-US" dirty="0"/>
          </a:p>
          <a:p>
            <a:pPr lvl="2"/>
            <a:r>
              <a:rPr lang="en-US" dirty="0"/>
              <a:t>Reporting requirements apply to each SEC reporting company that uses “conflict minerals” in the production or functionality of any product manufactured by it</a:t>
            </a:r>
            <a:r>
              <a:rPr lang="en-US" dirty="0" smtClean="0"/>
              <a:t>.</a:t>
            </a:r>
          </a:p>
          <a:p>
            <a:r>
              <a:rPr lang="en-US" dirty="0" smtClean="0"/>
              <a:t>If </a:t>
            </a:r>
            <a:r>
              <a:rPr lang="en-US" dirty="0"/>
              <a:t>such “Conflict </a:t>
            </a:r>
            <a:r>
              <a:rPr lang="en-US" dirty="0" smtClean="0"/>
              <a:t>Minerals” </a:t>
            </a:r>
            <a:r>
              <a:rPr lang="en-US" dirty="0"/>
              <a:t>did originate from the DRC or adjoining country, then SEC reporting companies have to submit to the SEC a report that includes</a:t>
            </a:r>
            <a:r>
              <a:rPr lang="en-US" dirty="0" smtClean="0"/>
              <a:t>:</a:t>
            </a:r>
          </a:p>
          <a:p>
            <a:pPr lvl="2"/>
            <a:r>
              <a:rPr lang="en-US" dirty="0" smtClean="0"/>
              <a:t>A </a:t>
            </a:r>
            <a:r>
              <a:rPr lang="en-US" dirty="0"/>
              <a:t>description of the measures taken by the reporting company to exercise due diligence on the source and chain of custody of the “conflict minerals”</a:t>
            </a:r>
          </a:p>
          <a:p>
            <a:pPr lvl="2"/>
            <a:r>
              <a:rPr lang="en-US" dirty="0" smtClean="0"/>
              <a:t>A </a:t>
            </a:r>
            <a:r>
              <a:rPr lang="en-US" dirty="0"/>
              <a:t>description of the products (whether manufactured by the Reporting Company or manufactured for it by a contractor) that contain “conflict minerals” originating from the DRC or adjoining country.</a:t>
            </a:r>
          </a:p>
          <a:p>
            <a:pPr lvl="2"/>
            <a:r>
              <a:rPr lang="en-US" dirty="0" smtClean="0"/>
              <a:t>The </a:t>
            </a:r>
            <a:r>
              <a:rPr lang="en-US" dirty="0"/>
              <a:t>name of the entity that conducted the audit described below;</a:t>
            </a:r>
          </a:p>
          <a:p>
            <a:pPr lvl="2"/>
            <a:r>
              <a:rPr lang="en-US" dirty="0" smtClean="0"/>
              <a:t>A </a:t>
            </a:r>
            <a:r>
              <a:rPr lang="en-US" dirty="0"/>
              <a:t>description of the facilities used to process the :conflict minerals</a:t>
            </a:r>
          </a:p>
          <a:p>
            <a:pPr lvl="2"/>
            <a:r>
              <a:rPr lang="en-US" dirty="0" smtClean="0"/>
              <a:t>The </a:t>
            </a:r>
            <a:r>
              <a:rPr lang="en-US" dirty="0"/>
              <a:t>country of origin of the “conflict minerals”; and</a:t>
            </a:r>
          </a:p>
          <a:p>
            <a:pPr lvl="2"/>
            <a:r>
              <a:rPr lang="en-US" dirty="0" smtClean="0"/>
              <a:t>A </a:t>
            </a:r>
            <a:r>
              <a:rPr lang="en-US" dirty="0"/>
              <a:t>description of the efforts employed by the Reporting Company to determine the mine or location of origin of the “conflict minerals” with the greatest possible specificity.</a:t>
            </a:r>
          </a:p>
          <a:p>
            <a:pPr lvl="2"/>
            <a:endParaRPr lang="en-US" dirty="0" smtClean="0"/>
          </a:p>
          <a:p>
            <a:endParaRPr lang="en-US" dirty="0" smtClean="0"/>
          </a:p>
          <a:p>
            <a:pPr marL="502920" lvl="2" indent="0">
              <a:buNone/>
            </a:pPr>
            <a:endParaRPr lang="en-US" dirty="0"/>
          </a:p>
        </p:txBody>
      </p:sp>
    </p:spTree>
    <p:extLst>
      <p:ext uri="{BB962C8B-B14F-4D97-AF65-F5344CB8AC3E}">
        <p14:creationId xmlns:p14="http://schemas.microsoft.com/office/powerpoint/2010/main" val="918653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46"/>
            <a:ext cx="8077200" cy="1174813"/>
          </a:xfrm>
        </p:spPr>
        <p:txBody>
          <a:bodyPr>
            <a:normAutofit fontScale="90000"/>
          </a:bodyPr>
          <a:lstStyle/>
          <a:p>
            <a:r>
              <a:rPr lang="en-US" dirty="0" smtClean="0"/>
              <a:t>Retailers Complaints and Concerns:</a:t>
            </a:r>
            <a:endParaRPr lang="en-US" dirty="0"/>
          </a:p>
        </p:txBody>
      </p:sp>
      <p:sp>
        <p:nvSpPr>
          <p:cNvPr id="3" name="Content Placeholder 2"/>
          <p:cNvSpPr>
            <a:spLocks noGrp="1"/>
          </p:cNvSpPr>
          <p:nvPr>
            <p:ph idx="1"/>
          </p:nvPr>
        </p:nvSpPr>
        <p:spPr>
          <a:xfrm>
            <a:off x="457200" y="1371600"/>
            <a:ext cx="8382000" cy="5181600"/>
          </a:xfrm>
        </p:spPr>
        <p:txBody>
          <a:bodyPr>
            <a:normAutofit fontScale="92500" lnSpcReduction="20000"/>
          </a:bodyPr>
          <a:lstStyle/>
          <a:p>
            <a:r>
              <a:rPr lang="en-US" dirty="0" smtClean="0"/>
              <a:t>Companies such as Target Corp., Wal-Mart, and Best Buy, which carry private-label goods (companies who get their goods made by a contract manufacturer under its own label) argue they should not have to comply because they do not exercise direct control over the manufacturing of goods carrying their own brands.</a:t>
            </a:r>
          </a:p>
          <a:p>
            <a:r>
              <a:rPr lang="en-US" dirty="0"/>
              <a:t>The Retail Industry Leaders Association sent a letter making that case to the Securities and Exchange Commission.</a:t>
            </a:r>
          </a:p>
          <a:p>
            <a:r>
              <a:rPr lang="en-US" dirty="0" smtClean="0"/>
              <a:t>The SEC say they have the power to decide who is considered a manufacturer under the law and who must comply with it.</a:t>
            </a:r>
          </a:p>
          <a:p>
            <a:r>
              <a:rPr lang="en-US" dirty="0" smtClean="0"/>
              <a:t>The RILA argue that tracing the source of the mineral is tricky due to too many intermediaries between them and the mines and the constant flux in control of territory and transit routes in the Eastern Congo.</a:t>
            </a:r>
          </a:p>
          <a:p>
            <a:r>
              <a:rPr lang="en-US" dirty="0" smtClean="0"/>
              <a:t>Many also worry that the requirement may halt all use of minerals from the area, effectively ending the only form of economic activity for hundreds and thousands.</a:t>
            </a:r>
          </a:p>
          <a:p>
            <a:r>
              <a:rPr lang="en-US" dirty="0" smtClean="0"/>
              <a:t>RILA wants to allow the supply chains to continue sourcing, but to do it properly.</a:t>
            </a:r>
          </a:p>
          <a:p>
            <a:r>
              <a:rPr lang="en-US" dirty="0" smtClean="0"/>
              <a:t>This idea is meant with concerns as it could result in a black market, directly subverting the policy intention of the law.</a:t>
            </a:r>
          </a:p>
        </p:txBody>
      </p:sp>
    </p:spTree>
    <p:extLst>
      <p:ext uri="{BB962C8B-B14F-4D97-AF65-F5344CB8AC3E}">
        <p14:creationId xmlns:p14="http://schemas.microsoft.com/office/powerpoint/2010/main" val="37912767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15200" cy="1154097"/>
          </a:xfrm>
        </p:spPr>
        <p:txBody>
          <a:bodyPr/>
          <a:lstStyle/>
          <a:p>
            <a:r>
              <a:rPr lang="en-US" dirty="0" smtClean="0"/>
              <a:t>UN Involvement:</a:t>
            </a:r>
            <a:endParaRPr lang="en-US" dirty="0"/>
          </a:p>
        </p:txBody>
      </p:sp>
      <p:sp>
        <p:nvSpPr>
          <p:cNvPr id="3" name="Content Placeholder 2"/>
          <p:cNvSpPr>
            <a:spLocks noGrp="1"/>
          </p:cNvSpPr>
          <p:nvPr>
            <p:ph idx="1"/>
          </p:nvPr>
        </p:nvSpPr>
        <p:spPr>
          <a:xfrm>
            <a:off x="4689" y="1219200"/>
            <a:ext cx="7620000" cy="4267200"/>
          </a:xfrm>
        </p:spPr>
        <p:txBody>
          <a:bodyPr>
            <a:normAutofit lnSpcReduction="10000"/>
          </a:bodyPr>
          <a:lstStyle/>
          <a:p>
            <a:r>
              <a:rPr lang="en-US" dirty="0" smtClean="0"/>
              <a:t> </a:t>
            </a:r>
            <a:r>
              <a:rPr lang="en-US" dirty="0"/>
              <a:t>United Nations Mission in the DR Congo (MONUC) </a:t>
            </a:r>
          </a:p>
          <a:p>
            <a:r>
              <a:rPr lang="en-US" dirty="0"/>
              <a:t> </a:t>
            </a:r>
            <a:r>
              <a:rPr lang="en-US" dirty="0" smtClean="0"/>
              <a:t>The </a:t>
            </a:r>
            <a:r>
              <a:rPr lang="en-US" dirty="0"/>
              <a:t>largest and most expensive peacekeeping mission in UN history comprising of about 20,000 personnel on the ground and a 09/10 budget of $1.35 billion. </a:t>
            </a:r>
          </a:p>
          <a:p>
            <a:r>
              <a:rPr lang="en-US" dirty="0"/>
              <a:t> </a:t>
            </a:r>
            <a:r>
              <a:rPr lang="en-US" dirty="0" smtClean="0"/>
              <a:t>Human </a:t>
            </a:r>
            <a:r>
              <a:rPr lang="en-US" dirty="0"/>
              <a:t>Rights Watch has suggested the UN is risking becoming complicit in atrocities against civilians.</a:t>
            </a:r>
          </a:p>
          <a:p>
            <a:r>
              <a:rPr lang="en-US" dirty="0"/>
              <a:t> </a:t>
            </a:r>
            <a:r>
              <a:rPr lang="en-US" dirty="0" smtClean="0"/>
              <a:t>In </a:t>
            </a:r>
            <a:r>
              <a:rPr lang="en-US" dirty="0"/>
              <a:t>2009, a report by UN commissioned exports said that the UN had done nothing to quell the violence.</a:t>
            </a:r>
          </a:p>
          <a:p>
            <a:r>
              <a:rPr lang="en-US" dirty="0" smtClean="0"/>
              <a:t>August </a:t>
            </a:r>
            <a:r>
              <a:rPr lang="en-US" dirty="0"/>
              <a:t>2010, the MONUC was under harsh criticism for doing nothing to prevent the rape of over 200 woman and children within miles of their base, claiming that they only heard of the event 10 days after</a:t>
            </a:r>
            <a:r>
              <a:rPr lang="en-US" dirty="0" smtClean="0"/>
              <a:t>.</a:t>
            </a:r>
          </a:p>
          <a:p>
            <a:r>
              <a:rPr lang="en-US" dirty="0" smtClean="0"/>
              <a:t>Amnesty International response</a:t>
            </a:r>
          </a:p>
          <a:p>
            <a:endParaRPr lang="en-US" dirty="0"/>
          </a:p>
          <a:p>
            <a:endParaRPr lang="en-US" dirty="0"/>
          </a:p>
        </p:txBody>
      </p:sp>
      <p:pic>
        <p:nvPicPr>
          <p:cNvPr id="4" name="il_fi" descr="http://www.cbc.ca/gfx/images/news/photos/2008/11/03/congo-cp-w57859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3662" y="4495800"/>
            <a:ext cx="3886200" cy="2362200"/>
          </a:xfrm>
          <a:prstGeom prst="rect">
            <a:avLst/>
          </a:prstGeom>
          <a:noFill/>
          <a:ln>
            <a:noFill/>
          </a:ln>
        </p:spPr>
      </p:pic>
    </p:spTree>
    <p:extLst>
      <p:ext uri="{BB962C8B-B14F-4D97-AF65-F5344CB8AC3E}">
        <p14:creationId xmlns:p14="http://schemas.microsoft.com/office/powerpoint/2010/main" val="38478067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315200" cy="1154097"/>
          </a:xfrm>
        </p:spPr>
        <p:txBody>
          <a:bodyPr/>
          <a:lstStyle/>
          <a:p>
            <a:r>
              <a:rPr lang="en-US" dirty="0" smtClean="0"/>
              <a:t>TAKE ACTION</a:t>
            </a:r>
            <a:endParaRPr lang="en-US" dirty="0"/>
          </a:p>
        </p:txBody>
      </p:sp>
      <p:sp>
        <p:nvSpPr>
          <p:cNvPr id="4" name="Content Placeholder 3"/>
          <p:cNvSpPr>
            <a:spLocks noGrp="1"/>
          </p:cNvSpPr>
          <p:nvPr>
            <p:ph idx="1"/>
          </p:nvPr>
        </p:nvSpPr>
        <p:spPr>
          <a:xfrm>
            <a:off x="987470" y="1458966"/>
            <a:ext cx="7315200" cy="3539527"/>
          </a:xfrm>
        </p:spPr>
        <p:txBody>
          <a:bodyPr>
            <a:normAutofit fontScale="92500" lnSpcReduction="10000"/>
          </a:bodyPr>
          <a:lstStyle/>
          <a:p>
            <a:r>
              <a:rPr lang="en-US" dirty="0"/>
              <a:t>Falling whistles</a:t>
            </a:r>
          </a:p>
          <a:p>
            <a:pPr lvl="1"/>
            <a:r>
              <a:rPr lang="en-US" dirty="0"/>
              <a:t>Be a whistleblower for peace in Congo</a:t>
            </a:r>
          </a:p>
          <a:p>
            <a:pPr lvl="1"/>
            <a:r>
              <a:rPr lang="en-US" dirty="0"/>
              <a:t>Proceeds go to rehabilitate and advocate for war-affected </a:t>
            </a:r>
          </a:p>
          <a:p>
            <a:r>
              <a:rPr lang="en-US" dirty="0"/>
              <a:t>The Enough Project</a:t>
            </a:r>
          </a:p>
          <a:p>
            <a:pPr lvl="1"/>
            <a:r>
              <a:rPr lang="en-US" dirty="0"/>
              <a:t>Project to end genocide and crimes against humanity</a:t>
            </a:r>
          </a:p>
          <a:p>
            <a:pPr lvl="1"/>
            <a:r>
              <a:rPr lang="en-US" dirty="0"/>
              <a:t>3P approach: promoting peace, protecting civilians, and punishing perpetrators</a:t>
            </a:r>
          </a:p>
          <a:p>
            <a:r>
              <a:rPr lang="en-US" dirty="0"/>
              <a:t>Raise Hope for Congo</a:t>
            </a:r>
          </a:p>
          <a:p>
            <a:pPr lvl="1"/>
            <a:r>
              <a:rPr lang="en-US" dirty="0"/>
              <a:t>Collaborates with the Enough Project</a:t>
            </a:r>
          </a:p>
          <a:p>
            <a:pPr lvl="1"/>
            <a:r>
              <a:rPr lang="en-US" dirty="0"/>
              <a:t>Advocate for the protection and empowerment of the Congolese people</a:t>
            </a:r>
          </a:p>
          <a:p>
            <a:r>
              <a:rPr lang="en-US" dirty="0"/>
              <a:t>Go conflict Free and urge your school to do the same! </a:t>
            </a:r>
          </a:p>
          <a:p>
            <a:pPr marL="320040" lvl="1" indent="0">
              <a:buNone/>
            </a:pPr>
            <a:endParaRPr lang="en-US" dirty="0"/>
          </a:p>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270915"/>
            <a:ext cx="1619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270915"/>
            <a:ext cx="2362200" cy="147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998493"/>
            <a:ext cx="121948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8563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315200" cy="1154097"/>
          </a:xfrm>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457200" y="1371600"/>
            <a:ext cx="8229600" cy="5334000"/>
          </a:xfrm>
        </p:spPr>
        <p:txBody>
          <a:bodyPr>
            <a:normAutofit fontScale="85000" lnSpcReduction="10000"/>
          </a:bodyPr>
          <a:lstStyle/>
          <a:p>
            <a:r>
              <a:rPr lang="en-US" dirty="0" smtClean="0">
                <a:hlinkClick r:id="rId2"/>
              </a:rPr>
              <a:t>www.enoughproject.org</a:t>
            </a:r>
            <a:endParaRPr lang="en-US" dirty="0" smtClean="0"/>
          </a:p>
          <a:p>
            <a:r>
              <a:rPr lang="en-US" u="sng" dirty="0" smtClean="0"/>
              <a:t>Behind the Ban: An Update from Eastern Congo</a:t>
            </a:r>
            <a:r>
              <a:rPr lang="en-US" dirty="0" smtClean="0"/>
              <a:t>. By Fidel </a:t>
            </a:r>
            <a:r>
              <a:rPr lang="en-US" dirty="0" err="1" smtClean="0"/>
              <a:t>Bafilemba</a:t>
            </a:r>
            <a:endParaRPr lang="en-US" dirty="0" smtClean="0"/>
          </a:p>
          <a:p>
            <a:r>
              <a:rPr lang="en-US" u="sng" dirty="0" smtClean="0"/>
              <a:t>How Gold Pays for Congo’s Deadly War: </a:t>
            </a:r>
            <a:r>
              <a:rPr lang="en-US" dirty="0" smtClean="0"/>
              <a:t>60 Minutes: Killing Continues in the Deadliest War Since WWII as Gold and Other Minerals Pay for Weapons</a:t>
            </a:r>
          </a:p>
          <a:p>
            <a:r>
              <a:rPr lang="en-US" dirty="0" smtClean="0">
                <a:hlinkClick r:id="rId3"/>
              </a:rPr>
              <a:t>www.insightonconflict.org/dr-congo</a:t>
            </a:r>
            <a:endParaRPr lang="en-US" dirty="0" smtClean="0"/>
          </a:p>
          <a:p>
            <a:r>
              <a:rPr lang="en-US" i="1" dirty="0" smtClean="0"/>
              <a:t>Retailers Fight to Escape ‘Conflict Minerals’ Law. </a:t>
            </a:r>
            <a:r>
              <a:rPr lang="en-US" u="sng" dirty="0" smtClean="0"/>
              <a:t>Wall Street Journal. </a:t>
            </a:r>
            <a:r>
              <a:rPr lang="en-US" dirty="0" smtClean="0"/>
              <a:t>By Jessica </a:t>
            </a:r>
            <a:r>
              <a:rPr lang="en-US" dirty="0" err="1" smtClean="0"/>
              <a:t>Holzer</a:t>
            </a:r>
            <a:endParaRPr lang="en-US" dirty="0" smtClean="0"/>
          </a:p>
          <a:p>
            <a:r>
              <a:rPr lang="en-US" u="sng" dirty="0" smtClean="0"/>
              <a:t>Raise Hope for Congo, The Conflict Free Campus Initiative. </a:t>
            </a:r>
            <a:r>
              <a:rPr lang="en-US" dirty="0" smtClean="0"/>
              <a:t>An Enough Campaign</a:t>
            </a:r>
          </a:p>
          <a:p>
            <a:r>
              <a:rPr lang="en-US" i="1" dirty="0" smtClean="0"/>
              <a:t>US Legislation on Conflict Minerals. </a:t>
            </a:r>
            <a:r>
              <a:rPr lang="en-US" u="sng" dirty="0" smtClean="0"/>
              <a:t>RCS Private Sector Guidance on The Dodd-Frank Act Section 1502.</a:t>
            </a:r>
            <a:endParaRPr lang="en-US" dirty="0" smtClean="0"/>
          </a:p>
          <a:p>
            <a:r>
              <a:rPr lang="en-US" dirty="0" smtClean="0">
                <a:hlinkClick r:id="rId4"/>
              </a:rPr>
              <a:t>www.globalsecurity.org</a:t>
            </a:r>
            <a:endParaRPr lang="en-US" dirty="0" smtClean="0"/>
          </a:p>
          <a:p>
            <a:r>
              <a:rPr lang="en-US" dirty="0">
                <a:latin typeface="Calibri,sans-serif"/>
                <a:hlinkClick r:id="rId5"/>
              </a:rPr>
              <a:t>http://</a:t>
            </a:r>
            <a:r>
              <a:rPr lang="en-US" dirty="0" smtClean="0">
                <a:latin typeface="Calibri,sans-serif"/>
                <a:hlinkClick r:id="rId5"/>
              </a:rPr>
              <a:t>www.amnestyusa.org/all-countries/congo-dem-rep-of/page.do?id=1011136</a:t>
            </a:r>
            <a:endParaRPr lang="en-US" dirty="0" smtClean="0">
              <a:latin typeface="Calibri,sans-serif"/>
            </a:endParaRPr>
          </a:p>
          <a:p>
            <a:r>
              <a:rPr lang="en-US" u="sng" dirty="0" smtClean="0">
                <a:latin typeface="Calibri,sans-serif"/>
              </a:rPr>
              <a:t>Conflict Minerals and the Democratic Republic of Congo.</a:t>
            </a:r>
            <a:r>
              <a:rPr lang="en-US" i="1" dirty="0" smtClean="0">
                <a:latin typeface="Calibri,sans-serif"/>
              </a:rPr>
              <a:t> Responsible Action in Supply Chains, Government Engagement, and Capacity Building. </a:t>
            </a:r>
            <a:r>
              <a:rPr lang="en-US" dirty="0" smtClean="0">
                <a:latin typeface="Calibri,sans-serif"/>
                <a:hlinkClick r:id="rId6"/>
              </a:rPr>
              <a:t>www.bsr.org</a:t>
            </a:r>
            <a:endParaRPr lang="en-US" dirty="0" smtClean="0">
              <a:latin typeface="Calibri,sans-serif"/>
            </a:endParaRPr>
          </a:p>
          <a:p>
            <a:endParaRPr lang="en-US" u="sng" dirty="0"/>
          </a:p>
          <a:p>
            <a:endParaRPr lang="en-US" dirty="0" smtClean="0"/>
          </a:p>
          <a:p>
            <a:endParaRPr lang="en-US" i="1" dirty="0" smtClean="0"/>
          </a:p>
          <a:p>
            <a:pPr marL="45720" indent="0">
              <a:buNone/>
            </a:pPr>
            <a:r>
              <a:rPr lang="en-US" u="sng" dirty="0"/>
              <a:t> </a:t>
            </a:r>
          </a:p>
        </p:txBody>
      </p:sp>
    </p:spTree>
    <p:extLst>
      <p:ext uri="{BB962C8B-B14F-4D97-AF65-F5344CB8AC3E}">
        <p14:creationId xmlns:p14="http://schemas.microsoft.com/office/powerpoint/2010/main" val="32176555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2953512" cy="2176272"/>
          </a:xfrm>
        </p:spPr>
        <p:txBody>
          <a:bodyPr>
            <a:normAutofit/>
          </a:bodyPr>
          <a:lstStyle/>
          <a:p>
            <a:r>
              <a:rPr lang="en-US" dirty="0" smtClean="0"/>
              <a:t>The Democratic Republic of Congo</a:t>
            </a:r>
            <a:endParaRPr lang="en-US" dirty="0"/>
          </a:p>
        </p:txBody>
      </p:sp>
      <p:sp>
        <p:nvSpPr>
          <p:cNvPr id="4" name="Text Placeholder 3"/>
          <p:cNvSpPr>
            <a:spLocks noGrp="1"/>
          </p:cNvSpPr>
          <p:nvPr>
            <p:ph type="body" sz="half" idx="2"/>
          </p:nvPr>
        </p:nvSpPr>
        <p:spPr>
          <a:xfrm>
            <a:off x="381000" y="1828800"/>
            <a:ext cx="3486912" cy="4556760"/>
          </a:xfrm>
        </p:spPr>
        <p:txBody>
          <a:bodyPr>
            <a:normAutofit lnSpcReduction="10000"/>
          </a:bodyPr>
          <a:lstStyle/>
          <a:p>
            <a:r>
              <a:rPr lang="en-US" dirty="0" smtClean="0"/>
              <a:t>The Conflict in the DRC has been deemed the worst genocide in Africa.</a:t>
            </a:r>
          </a:p>
          <a:p>
            <a:endParaRPr lang="en-US" dirty="0"/>
          </a:p>
          <a:p>
            <a:r>
              <a:rPr lang="en-US" dirty="0" smtClean="0"/>
              <a:t>Every day, thousands of woman and girls are raped by Rebel militia groups as a weapon to control Congo’s precious mines.</a:t>
            </a:r>
          </a:p>
          <a:p>
            <a:endParaRPr lang="en-US" dirty="0"/>
          </a:p>
          <a:p>
            <a:r>
              <a:rPr lang="en-US" dirty="0" smtClean="0"/>
              <a:t>The Conflict has already claimed the lives of over 5 million civilians and forced some 3.4 million to flee their homes.</a:t>
            </a:r>
          </a:p>
          <a:p>
            <a:endParaRPr lang="en-US" dirty="0"/>
          </a:p>
          <a:p>
            <a:r>
              <a:rPr lang="en-US" dirty="0" smtClean="0"/>
              <a:t>The DRC is estimated to have a mortality rate of 45 thousand per month.</a:t>
            </a:r>
          </a:p>
          <a:p>
            <a:endParaRPr lang="en-US" dirty="0"/>
          </a:p>
          <a:p>
            <a:r>
              <a:rPr lang="en-US" dirty="0" smtClean="0"/>
              <a:t>Hundreds of thousands are displaced each day.</a:t>
            </a:r>
          </a:p>
          <a:p>
            <a:endParaRPr lang="en-US" dirty="0"/>
          </a:p>
          <a:p>
            <a:r>
              <a:rPr lang="en-US" dirty="0" smtClean="0"/>
              <a:t>It is the deadliest conflict our world has faced since WWII</a:t>
            </a:r>
            <a:endParaRPr lang="en-US" dirty="0"/>
          </a:p>
        </p:txBody>
      </p:sp>
      <p:pic>
        <p:nvPicPr>
          <p:cNvPr id="1026" name="Picture 2" descr="http://www.usafricaonline.com/wp-content/uploads/2010/08/war-conflict-rape-in-drcongo.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4256" r="42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341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06"/>
            <a:ext cx="7315200" cy="1154097"/>
          </a:xfrm>
        </p:spPr>
        <p:txBody>
          <a:bodyPr>
            <a:normAutofit/>
          </a:bodyPr>
          <a:lstStyle/>
          <a:p>
            <a:r>
              <a:rPr lang="en-US" dirty="0" smtClean="0"/>
              <a:t>Conflict Background:</a:t>
            </a:r>
            <a:endParaRPr lang="en-US" dirty="0"/>
          </a:p>
        </p:txBody>
      </p:sp>
      <p:sp>
        <p:nvSpPr>
          <p:cNvPr id="3" name="Content Placeholder 2"/>
          <p:cNvSpPr>
            <a:spLocks noGrp="1"/>
          </p:cNvSpPr>
          <p:nvPr>
            <p:ph idx="1"/>
          </p:nvPr>
        </p:nvSpPr>
        <p:spPr>
          <a:xfrm>
            <a:off x="609600" y="2057400"/>
            <a:ext cx="7696200" cy="5105400"/>
          </a:xfrm>
        </p:spPr>
        <p:txBody>
          <a:bodyPr>
            <a:normAutofit/>
          </a:bodyPr>
          <a:lstStyle/>
          <a:p>
            <a:r>
              <a:rPr lang="en-US" sz="1800" dirty="0" smtClean="0">
                <a:latin typeface="Calibri" pitchFamily="34" charset="0"/>
                <a:cs typeface="Calibri" pitchFamily="34" charset="0"/>
              </a:rPr>
              <a:t>Origins of the Conflict are rooted in the 30 years of Mobutu rule and instability since DRC’s independence from Belgium.</a:t>
            </a:r>
          </a:p>
          <a:p>
            <a:r>
              <a:rPr lang="en-US" sz="1800" dirty="0" smtClean="0">
                <a:latin typeface="Calibri" pitchFamily="34" charset="0"/>
                <a:cs typeface="Calibri" pitchFamily="34" charset="0"/>
              </a:rPr>
              <a:t>1970s and 1980s, the Congo (then Zaire) splintered into various city states, collapsing communication systems and crippling the formal justice system</a:t>
            </a:r>
          </a:p>
          <a:p>
            <a:r>
              <a:rPr lang="en-US" sz="1800" dirty="0" smtClean="0">
                <a:latin typeface="Calibri" pitchFamily="34" charset="0"/>
                <a:cs typeface="Calibri" pitchFamily="34" charset="0"/>
              </a:rPr>
              <a:t>1996 – Rwanda’s post-genocide Tutsi government invaded the DRC in pursuit of Hutu militia who had fled there. Rwandan backed Congolese rebels expel Mobutu from office and install Laurent Kabila</a:t>
            </a:r>
          </a:p>
          <a:p>
            <a:r>
              <a:rPr lang="en-US" sz="1800" dirty="0" smtClean="0">
                <a:latin typeface="Calibri" pitchFamily="34" charset="0"/>
                <a:cs typeface="Calibri" pitchFamily="34" charset="0"/>
              </a:rPr>
              <a:t>1997 – Rebellion between Kabila and Rwanda begins. The country becomes a battleground. The rebellion ends in 2003</a:t>
            </a:r>
          </a:p>
          <a:p>
            <a:r>
              <a:rPr lang="en-US" sz="1800" dirty="0" smtClean="0">
                <a:latin typeface="Calibri" pitchFamily="34" charset="0"/>
                <a:cs typeface="Calibri" pitchFamily="34" charset="0"/>
              </a:rPr>
              <a:t>Rebel groups continue to remain active in the four eastern provinces: South Kivu, North Kivu, Ituri, and Maniema.</a:t>
            </a:r>
          </a:p>
          <a:p>
            <a:r>
              <a:rPr lang="en-US" sz="1800" dirty="0" smtClean="0">
                <a:latin typeface="Calibri" pitchFamily="34" charset="0"/>
                <a:cs typeface="Calibri" pitchFamily="34" charset="0"/>
              </a:rPr>
              <a:t>2006 – First free elections in the country. Joseph Kabila becomes president but fails to deliver international expectations of peace.</a:t>
            </a:r>
          </a:p>
        </p:txBody>
      </p:sp>
      <p:pic>
        <p:nvPicPr>
          <p:cNvPr id="2050" name="Picture 2" descr="http://t1.gstatic.com/images?q=tbn:ANd9GcThYWroZUTmQbUbcivNOQ7McfEPM91iJ5GE-VZKXFt1nvMLvAZai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326" y="0"/>
            <a:ext cx="233667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885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543800" cy="1295400"/>
          </a:xfrm>
        </p:spPr>
        <p:txBody>
          <a:bodyPr/>
          <a:lstStyle/>
          <a:p>
            <a:r>
              <a:rPr lang="en-US" dirty="0" smtClean="0"/>
              <a:t>Conflict Profile:</a:t>
            </a:r>
            <a:endParaRPr lang="en-US" dirty="0"/>
          </a:p>
        </p:txBody>
      </p:sp>
      <p:sp>
        <p:nvSpPr>
          <p:cNvPr id="3" name="Content Placeholder 2"/>
          <p:cNvSpPr>
            <a:spLocks noGrp="1"/>
          </p:cNvSpPr>
          <p:nvPr>
            <p:ph idx="1"/>
          </p:nvPr>
        </p:nvSpPr>
        <p:spPr>
          <a:xfrm>
            <a:off x="0" y="1448972"/>
            <a:ext cx="4724400" cy="5410200"/>
          </a:xfrm>
        </p:spPr>
        <p:txBody>
          <a:bodyPr>
            <a:normAutofit fontScale="85000" lnSpcReduction="10000"/>
          </a:bodyPr>
          <a:lstStyle/>
          <a:p>
            <a:r>
              <a:rPr lang="en-US" dirty="0">
                <a:latin typeface="Calibri" pitchFamily="34" charset="0"/>
                <a:cs typeface="Calibri" pitchFamily="34" charset="0"/>
              </a:rPr>
              <a:t>Major driver of the continued violence is Minerals – Tin, Tantalum, Tungsten, and Gold.</a:t>
            </a:r>
          </a:p>
          <a:p>
            <a:r>
              <a:rPr lang="en-US" dirty="0" smtClean="0">
                <a:latin typeface="Calibri" pitchFamily="34" charset="0"/>
                <a:cs typeface="Calibri" pitchFamily="34" charset="0"/>
              </a:rPr>
              <a:t>This cycle of violence has enveloped the DRC since 1997</a:t>
            </a:r>
          </a:p>
          <a:p>
            <a:r>
              <a:rPr lang="en-US" dirty="0" smtClean="0">
                <a:latin typeface="Calibri" pitchFamily="34" charset="0"/>
                <a:cs typeface="Calibri" pitchFamily="34" charset="0"/>
              </a:rPr>
              <a:t>It has presented opportunities for various armed groups, both state and non-state, to plunder natural resources by creating and maintaining an environment of exploitation, instability, horror, and appalling inequality.</a:t>
            </a:r>
          </a:p>
          <a:p>
            <a:r>
              <a:rPr lang="en-US" dirty="0" smtClean="0">
                <a:latin typeface="Calibri" pitchFamily="34" charset="0"/>
                <a:cs typeface="Calibri" pitchFamily="34" charset="0"/>
              </a:rPr>
              <a:t>Militia groups and the state fight for control and access to mines. Armed groups in the area made an estimated total of $185 million in 2008 from the mines.</a:t>
            </a:r>
          </a:p>
          <a:p>
            <a:r>
              <a:rPr lang="en-US" dirty="0" smtClean="0">
                <a:latin typeface="Calibri" pitchFamily="34" charset="0"/>
                <a:cs typeface="Calibri" pitchFamily="34" charset="0"/>
              </a:rPr>
              <a:t>Congolese Civilians, many of them children, are forced to work the mines at gunpoint and forfeit any of their findings to the armed forces in control</a:t>
            </a:r>
          </a:p>
          <a:p>
            <a:r>
              <a:rPr lang="en-US" dirty="0" smtClean="0">
                <a:latin typeface="Calibri" pitchFamily="34" charset="0"/>
                <a:cs typeface="Calibri" pitchFamily="34" charset="0"/>
              </a:rPr>
              <a:t>Rape and torture of woman are a common weapon used to enforce labor and cooperation in the mines and surrounding towns.</a:t>
            </a:r>
            <a:endParaRPr lang="en-US" dirty="0">
              <a:latin typeface="Calibri" pitchFamily="34" charset="0"/>
              <a:cs typeface="Calibri" pitchFamily="34" charset="0"/>
            </a:endParaRPr>
          </a:p>
        </p:txBody>
      </p:sp>
      <p:pic>
        <p:nvPicPr>
          <p:cNvPr id="4" name="il_fi" descr="http://newsimg.bbc.co.uk/media/images/45147000/jpg/_45147708_bundles_afp466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876" y="1219200"/>
            <a:ext cx="4182989" cy="2858770"/>
          </a:xfrm>
          <a:prstGeom prst="rect">
            <a:avLst/>
          </a:prstGeom>
          <a:noFill/>
          <a:ln>
            <a:noFill/>
          </a:ln>
        </p:spPr>
      </p:pic>
      <p:pic>
        <p:nvPicPr>
          <p:cNvPr id="5" name="il_fi" descr="http://blogs.mirror.co.uk/developing-world-stories/css/gold%20miners%20remove%20earth%20from%20a%20pit%20in%20Democratic%20Republic%20of%20Con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85" y="4114312"/>
            <a:ext cx="3908570" cy="2606040"/>
          </a:xfrm>
          <a:prstGeom prst="rect">
            <a:avLst/>
          </a:prstGeom>
          <a:noFill/>
          <a:ln>
            <a:noFill/>
          </a:ln>
        </p:spPr>
      </p:pic>
    </p:spTree>
    <p:extLst>
      <p:ext uri="{BB962C8B-B14F-4D97-AF65-F5344CB8AC3E}">
        <p14:creationId xmlns:p14="http://schemas.microsoft.com/office/powerpoint/2010/main" val="34992345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315200" cy="1154097"/>
          </a:xfrm>
        </p:spPr>
        <p:txBody>
          <a:bodyPr/>
          <a:lstStyle/>
          <a:p>
            <a:r>
              <a:rPr lang="en-US" dirty="0" smtClean="0"/>
              <a:t>Key Players:</a:t>
            </a:r>
            <a:endParaRPr lang="en-US" dirty="0"/>
          </a:p>
        </p:txBody>
      </p:sp>
      <p:sp>
        <p:nvSpPr>
          <p:cNvPr id="3" name="Content Placeholder 2"/>
          <p:cNvSpPr>
            <a:spLocks noGrp="1"/>
          </p:cNvSpPr>
          <p:nvPr>
            <p:ph idx="1"/>
          </p:nvPr>
        </p:nvSpPr>
        <p:spPr>
          <a:xfrm>
            <a:off x="3557954" y="1426698"/>
            <a:ext cx="5562600" cy="5410200"/>
          </a:xfrm>
        </p:spPr>
        <p:txBody>
          <a:bodyPr>
            <a:normAutofit fontScale="85000" lnSpcReduction="10000"/>
          </a:bodyPr>
          <a:lstStyle/>
          <a:p>
            <a:pPr lvl="0"/>
            <a:r>
              <a:rPr lang="en-US" dirty="0">
                <a:latin typeface="Calibri" pitchFamily="34" charset="0"/>
                <a:cs typeface="Calibri" pitchFamily="34" charset="0"/>
              </a:rPr>
              <a:t>Congolese Tutsi with Governments of Burundi, Rwanda, and Uganda, relied on the Rwandan Military presence in the DRC (FAC) for protection against Hostile armed groups operating in the Eastern part of the country. These Groups Include:</a:t>
            </a:r>
          </a:p>
          <a:p>
            <a:pPr lvl="0"/>
            <a:r>
              <a:rPr lang="en-US" dirty="0">
                <a:latin typeface="Calibri" pitchFamily="34" charset="0"/>
                <a:cs typeface="Calibri" pitchFamily="34" charset="0"/>
              </a:rPr>
              <a:t>Interahamwe militia of Ethnic Hutus (mostly from Rwanda who fought the Tutsi dominates Government of Rwanda)</a:t>
            </a:r>
          </a:p>
          <a:p>
            <a:pPr lvl="0"/>
            <a:r>
              <a:rPr lang="en-US" dirty="0">
                <a:latin typeface="Calibri" pitchFamily="34" charset="0"/>
                <a:cs typeface="Calibri" pitchFamily="34" charset="0"/>
              </a:rPr>
              <a:t>Hutu Members of the Former Rwandan Armed Forces, believed to be responsible for the 1994 Genocide of Tutsis in Rwanda.</a:t>
            </a:r>
          </a:p>
          <a:p>
            <a:pPr lvl="0"/>
            <a:r>
              <a:rPr lang="en-US" dirty="0">
                <a:latin typeface="Calibri" pitchFamily="34" charset="0"/>
                <a:cs typeface="Calibri" pitchFamily="34" charset="0"/>
              </a:rPr>
              <a:t>The Mai Mai, loose association of traditional Congolese local defense forces which fourth the influx of Rwandan immigrants</a:t>
            </a:r>
          </a:p>
          <a:p>
            <a:pPr lvl="0"/>
            <a:r>
              <a:rPr lang="en-US" dirty="0">
                <a:latin typeface="Calibri" pitchFamily="34" charset="0"/>
                <a:cs typeface="Calibri" pitchFamily="34" charset="0"/>
              </a:rPr>
              <a:t>The Alliance of Democratic Forces (ADF) made of Ugandan expatriates and supported by the Government of Sudan which fought the Government of </a:t>
            </a:r>
            <a:r>
              <a:rPr lang="en-US" dirty="0" smtClean="0">
                <a:latin typeface="Calibri" pitchFamily="34" charset="0"/>
                <a:cs typeface="Calibri" pitchFamily="34" charset="0"/>
              </a:rPr>
              <a:t>Uganda</a:t>
            </a:r>
          </a:p>
          <a:p>
            <a:r>
              <a:rPr lang="en-US" dirty="0">
                <a:latin typeface="Calibri" pitchFamily="34" charset="0"/>
                <a:cs typeface="Calibri" pitchFamily="34" charset="0"/>
              </a:rPr>
              <a:t>Several Groups of Hutus from Burundi fighting the Tutsi-dominated Government of Burundi</a:t>
            </a:r>
            <a:r>
              <a:rPr lang="en-US" dirty="0" smtClean="0">
                <a:latin typeface="Calibri" pitchFamily="34" charset="0"/>
                <a:cs typeface="Calibri" pitchFamily="34" charset="0"/>
              </a:rPr>
              <a:t>.</a:t>
            </a:r>
          </a:p>
          <a:p>
            <a:r>
              <a:rPr lang="en-US" dirty="0" smtClean="0">
                <a:latin typeface="Calibri" pitchFamily="34" charset="0"/>
                <a:cs typeface="Calibri" pitchFamily="34" charset="0"/>
              </a:rPr>
              <a:t>The Congolese National Army or the </a:t>
            </a:r>
            <a:r>
              <a:rPr lang="en-US" dirty="0"/>
              <a:t>Forces Armées de la République Démocratique du </a:t>
            </a:r>
            <a:r>
              <a:rPr lang="en-US" dirty="0" smtClean="0"/>
              <a:t>Congo (FDRC)</a:t>
            </a:r>
            <a:endParaRPr lang="en-US" dirty="0">
              <a:latin typeface="Calibri" pitchFamily="34" charset="0"/>
              <a:cs typeface="Calibri" pitchFamily="34" charset="0"/>
            </a:endParaRPr>
          </a:p>
          <a:p>
            <a:pPr lvl="0"/>
            <a:endParaRPr lang="en-US" dirty="0" smtClean="0"/>
          </a:p>
          <a:p>
            <a:pPr lvl="0"/>
            <a:endParaRPr lang="en-US" dirty="0"/>
          </a:p>
          <a:p>
            <a:endParaRPr lang="en-US" dirty="0"/>
          </a:p>
        </p:txBody>
      </p:sp>
      <p:pic>
        <p:nvPicPr>
          <p:cNvPr id="5" name="il_fi" descr="http://i.telegraph.co.uk/telegraph/multimedia/archive/01109/congo-solidiers-46_1109341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62200"/>
            <a:ext cx="3657600" cy="2514600"/>
          </a:xfrm>
          <a:prstGeom prst="rect">
            <a:avLst/>
          </a:prstGeom>
          <a:noFill/>
          <a:ln>
            <a:noFill/>
          </a:ln>
        </p:spPr>
      </p:pic>
    </p:spTree>
    <p:extLst>
      <p:ext uri="{BB962C8B-B14F-4D97-AF65-F5344CB8AC3E}">
        <p14:creationId xmlns:p14="http://schemas.microsoft.com/office/powerpoint/2010/main" val="16327437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4" y="36394"/>
            <a:ext cx="5181600" cy="669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6960"/>
            <a:ext cx="2602838" cy="287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673855"/>
            <a:ext cx="27305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154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15200" cy="1154097"/>
          </a:xfrm>
        </p:spPr>
        <p:txBody>
          <a:bodyPr/>
          <a:lstStyle/>
          <a:p>
            <a:r>
              <a:rPr lang="en-US" dirty="0" smtClean="0"/>
              <a:t>The Minerals:</a:t>
            </a:r>
            <a:endParaRPr lang="en-US" dirty="0"/>
          </a:p>
        </p:txBody>
      </p:sp>
      <p:sp>
        <p:nvSpPr>
          <p:cNvPr id="3" name="Content Placeholder 2"/>
          <p:cNvSpPr>
            <a:spLocks noGrp="1"/>
          </p:cNvSpPr>
          <p:nvPr>
            <p:ph idx="1"/>
          </p:nvPr>
        </p:nvSpPr>
        <p:spPr>
          <a:xfrm>
            <a:off x="533400" y="1676400"/>
            <a:ext cx="8305800" cy="4724400"/>
          </a:xfrm>
        </p:spPr>
        <p:txBody>
          <a:bodyPr>
            <a:normAutofit fontScale="85000" lnSpcReduction="10000"/>
          </a:bodyPr>
          <a:lstStyle/>
          <a:p>
            <a:r>
              <a:rPr lang="en-US" b="1" dirty="0"/>
              <a:t>Tin(</a:t>
            </a:r>
            <a:r>
              <a:rPr lang="en-US" b="1" dirty="0" err="1"/>
              <a:t>Cassiterite</a:t>
            </a:r>
            <a:r>
              <a:rPr lang="en-US" b="1" dirty="0"/>
              <a:t> Ore)</a:t>
            </a:r>
            <a:r>
              <a:rPr lang="en-US" dirty="0"/>
              <a:t>- Leading mineral in terms of dollar value contributing to armed groups in the DRC. DRC is the 6th largest producer of tin. Half of tin mined is used in soldering electronics. Contributes about $115 million to armed groups in 2008.</a:t>
            </a:r>
          </a:p>
          <a:p>
            <a:r>
              <a:rPr lang="en-US" b="1" dirty="0"/>
              <a:t>Tantalum(</a:t>
            </a:r>
            <a:r>
              <a:rPr lang="en-US" b="1" dirty="0" err="1"/>
              <a:t>Coltan</a:t>
            </a:r>
            <a:r>
              <a:rPr lang="en-US" b="1" dirty="0"/>
              <a:t>)</a:t>
            </a:r>
            <a:r>
              <a:rPr lang="en-US" dirty="0"/>
              <a:t>- DRC is one of the leading producers of this mineral (</a:t>
            </a:r>
            <a:r>
              <a:rPr lang="en-US" dirty="0" err="1"/>
              <a:t>Coltan</a:t>
            </a:r>
            <a:r>
              <a:rPr lang="en-US" dirty="0"/>
              <a:t>). It became the first Conflict medal from the DRC to become the subject of Global Concern when the price for the mineral spiked in conjunction with growing demand from the electronics industry. Used in automotive electronics, cell phones, computers, super alloys. $12 Million to armed groups in 2008.</a:t>
            </a:r>
          </a:p>
          <a:p>
            <a:r>
              <a:rPr lang="en-US" b="1" dirty="0"/>
              <a:t>Tungsten(</a:t>
            </a:r>
            <a:r>
              <a:rPr lang="en-US" b="1" dirty="0" err="1"/>
              <a:t>Wolframite</a:t>
            </a:r>
            <a:r>
              <a:rPr lang="en-US" b="1" dirty="0"/>
              <a:t>)</a:t>
            </a:r>
            <a:r>
              <a:rPr lang="en-US" dirty="0"/>
              <a:t>- DRC is the world’s 5th largest producer of this mineral. Least noticeable in consumer materials because it’s used in steel cutting tools and other components used in a large number of different electronic supply chains. Contributed about $7.4 million to armed groups in 2008.</a:t>
            </a:r>
          </a:p>
          <a:p>
            <a:r>
              <a:rPr lang="en-US" b="1" dirty="0"/>
              <a:t>Gold</a:t>
            </a:r>
            <a:r>
              <a:rPr lang="en-US" dirty="0"/>
              <a:t>- smallest conflict mineral by volume but second only to tin in its contribution to armed groups. Estimated at about $50 million to armed groups in 2008. Gold’s high value low volume nature makes it easy to conceal and transport.  95% of the Eastern DRC’s Gold is traded informally. It’s very difficult to track because it van be smuggled so easily. Nearly 80% of gold produced globally is used to make jewelry but it is also used in electronics, medical equipment, and aerospace. </a:t>
            </a:r>
          </a:p>
          <a:p>
            <a:endParaRPr lang="en-US" dirty="0"/>
          </a:p>
        </p:txBody>
      </p:sp>
    </p:spTree>
    <p:extLst>
      <p:ext uri="{BB962C8B-B14F-4D97-AF65-F5344CB8AC3E}">
        <p14:creationId xmlns:p14="http://schemas.microsoft.com/office/powerpoint/2010/main" val="11068801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022413"/>
          </a:xfrm>
        </p:spPr>
        <p:txBody>
          <a:bodyPr>
            <a:normAutofit fontScale="90000"/>
          </a:bodyPr>
          <a:lstStyle/>
          <a:p>
            <a:r>
              <a:rPr lang="en-US" dirty="0" smtClean="0"/>
              <a:t>The Seven Steps of the Supply Chain</a:t>
            </a:r>
            <a:endParaRPr lang="en-US" dirty="0"/>
          </a:p>
        </p:txBody>
      </p:sp>
      <p:sp>
        <p:nvSpPr>
          <p:cNvPr id="3" name="Content Placeholder 2"/>
          <p:cNvSpPr>
            <a:spLocks noGrp="1"/>
          </p:cNvSpPr>
          <p:nvPr>
            <p:ph idx="1"/>
          </p:nvPr>
        </p:nvSpPr>
        <p:spPr>
          <a:xfrm>
            <a:off x="228600" y="1295400"/>
            <a:ext cx="5916788" cy="5410200"/>
          </a:xfrm>
        </p:spPr>
        <p:txBody>
          <a:bodyPr wrap="square">
            <a:normAutofit fontScale="77500" lnSpcReduction="20000"/>
          </a:bodyPr>
          <a:lstStyle/>
          <a:p>
            <a:r>
              <a:rPr lang="en-US" b="1" dirty="0"/>
              <a:t>Mines</a:t>
            </a:r>
            <a:r>
              <a:rPr lang="en-US" dirty="0"/>
              <a:t>- 13 major mines, 200 total mines in the region (eastern Congo). 12 of the 13 major mines are controlled by the armed groups.  Estimated that armed groups and military control over 50% of the 200 of the total mines.</a:t>
            </a:r>
          </a:p>
          <a:p>
            <a:r>
              <a:rPr lang="en-US" b="1" dirty="0"/>
              <a:t>Trading Houses</a:t>
            </a:r>
            <a:r>
              <a:rPr lang="en-US" dirty="0"/>
              <a:t>- Minerals are transported to trading towns and then onto the two major cities in the region- </a:t>
            </a:r>
            <a:r>
              <a:rPr lang="en-US" dirty="0" err="1"/>
              <a:t>Bukavu</a:t>
            </a:r>
            <a:r>
              <a:rPr lang="en-US" dirty="0"/>
              <a:t> and </a:t>
            </a:r>
            <a:r>
              <a:rPr lang="en-US" dirty="0" err="1"/>
              <a:t>Goma</a:t>
            </a:r>
            <a:r>
              <a:rPr lang="en-US" dirty="0"/>
              <a:t>. The three T’s are brought by individuals on their backs, by large trucks, and/or planes. The minerals are then sorted at trading houses.</a:t>
            </a:r>
          </a:p>
          <a:p>
            <a:r>
              <a:rPr lang="en-US" b="1" dirty="0"/>
              <a:t>Exporters</a:t>
            </a:r>
            <a:r>
              <a:rPr lang="en-US" dirty="0"/>
              <a:t>- export companies buy minerals from the trading houses and transporters, process the minerals using machinery and then sell them to foreign buyers. There are 17 exporters based in </a:t>
            </a:r>
            <a:r>
              <a:rPr lang="en-US" dirty="0" err="1"/>
              <a:t>Bukavu</a:t>
            </a:r>
            <a:r>
              <a:rPr lang="en-US" dirty="0"/>
              <a:t> and 24 based in </a:t>
            </a:r>
            <a:r>
              <a:rPr lang="en-US" dirty="0" err="1"/>
              <a:t>Goma</a:t>
            </a:r>
            <a:r>
              <a:rPr lang="en-US" dirty="0"/>
              <a:t>.</a:t>
            </a:r>
          </a:p>
          <a:p>
            <a:r>
              <a:rPr lang="en-US" b="1" dirty="0"/>
              <a:t>Transit Countries</a:t>
            </a:r>
            <a:r>
              <a:rPr lang="en-US" dirty="0"/>
              <a:t>- (Rwanda, Uganda, Burundi…) – from the exporters the minerals are sent to the neighboring countries of Rwanda, Uganda, and Burundi. </a:t>
            </a:r>
          </a:p>
          <a:p>
            <a:r>
              <a:rPr lang="en-US" b="1" dirty="0"/>
              <a:t>Refiners</a:t>
            </a:r>
            <a:r>
              <a:rPr lang="en-US" dirty="0"/>
              <a:t>- Metal processing companies based mainly in east Asia take the Congolese minerals and smelt or chemically process them together with metals from other countries in large furnaces</a:t>
            </a:r>
            <a:r>
              <a:rPr lang="en-US" dirty="0" smtClean="0"/>
              <a:t>.</a:t>
            </a:r>
          </a:p>
          <a:p>
            <a:r>
              <a:rPr lang="en-US" b="1" dirty="0"/>
              <a:t>Electronic Companies</a:t>
            </a:r>
            <a:r>
              <a:rPr lang="en-US" dirty="0"/>
              <a:t>- The refiners sell Congo’s minerals unto the electronic companies. (Samsung, Apple, Nokia, Nintendo, Canon, Intel</a:t>
            </a:r>
            <a:r>
              <a:rPr lang="en-US" dirty="0" smtClean="0"/>
              <a:t>….)</a:t>
            </a:r>
          </a:p>
          <a:p>
            <a:r>
              <a:rPr lang="en-US" b="1" dirty="0" smtClean="0"/>
              <a:t>YOU (Consumers)</a:t>
            </a:r>
            <a:endParaRPr lang="en-US" b="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5388" y="2286000"/>
            <a:ext cx="2998611" cy="2590800"/>
          </a:xfrm>
          <a:prstGeom prst="rect">
            <a:avLst/>
          </a:prstGeom>
        </p:spPr>
      </p:pic>
    </p:spTree>
    <p:extLst>
      <p:ext uri="{BB962C8B-B14F-4D97-AF65-F5344CB8AC3E}">
        <p14:creationId xmlns:p14="http://schemas.microsoft.com/office/powerpoint/2010/main" val="21804531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3" y="-370346"/>
            <a:ext cx="7315200" cy="1154097"/>
          </a:xfrm>
        </p:spPr>
        <p:txBody>
          <a:bodyPr/>
          <a:lstStyle/>
          <a:p>
            <a:r>
              <a:rPr lang="en-US" dirty="0" smtClean="0"/>
              <a:t>Testimonies:</a:t>
            </a:r>
            <a:endParaRPr lang="en-US" dirty="0"/>
          </a:p>
        </p:txBody>
      </p:sp>
      <p:sp>
        <p:nvSpPr>
          <p:cNvPr id="3" name="Content Placeholder 2"/>
          <p:cNvSpPr>
            <a:spLocks noGrp="1"/>
          </p:cNvSpPr>
          <p:nvPr>
            <p:ph idx="1"/>
          </p:nvPr>
        </p:nvSpPr>
        <p:spPr>
          <a:xfrm>
            <a:off x="0" y="707250"/>
            <a:ext cx="7315200" cy="3539527"/>
          </a:xfrm>
        </p:spPr>
        <p:txBody>
          <a:bodyPr/>
          <a:lstStyle/>
          <a:p>
            <a:r>
              <a:rPr lang="en-US" dirty="0">
                <a:hlinkClick r:id="rId2"/>
              </a:rPr>
              <a:t>http://</a:t>
            </a:r>
            <a:r>
              <a:rPr lang="en-US" dirty="0" smtClean="0">
                <a:hlinkClick r:id="rId2"/>
              </a:rPr>
              <a:t>www.youtube.com/watch?v=izTzCv4480k</a:t>
            </a:r>
            <a:endParaRPr lang="en-US" dirty="0" smtClean="0"/>
          </a:p>
          <a:p>
            <a:r>
              <a:rPr lang="en-US" dirty="0">
                <a:hlinkClick r:id="rId3"/>
              </a:rPr>
              <a:t>http://</a:t>
            </a:r>
            <a:r>
              <a:rPr lang="en-US" dirty="0" smtClean="0">
                <a:hlinkClick r:id="rId3"/>
              </a:rPr>
              <a:t>www.youtube.com/watch?v=h7-56NHS_iE</a:t>
            </a:r>
            <a:endParaRPr lang="en-US" dirty="0" smtClean="0"/>
          </a:p>
          <a:p>
            <a:r>
              <a:rPr lang="en-US" dirty="0">
                <a:hlinkClick r:id="rId4"/>
              </a:rPr>
              <a:t>http://</a:t>
            </a:r>
            <a:r>
              <a:rPr lang="en-US" dirty="0" smtClean="0">
                <a:hlinkClick r:id="rId4"/>
              </a:rPr>
              <a:t>www.youtube.com/watch?v=XIoJrrKixBM</a:t>
            </a:r>
            <a:endParaRPr lang="en-US" dirty="0" smtClean="0"/>
          </a:p>
          <a:p>
            <a:r>
              <a:rPr lang="en-US" dirty="0">
                <a:hlinkClick r:id="rId5"/>
              </a:rPr>
              <a:t>http://</a:t>
            </a:r>
            <a:r>
              <a:rPr lang="en-US" dirty="0" smtClean="0">
                <a:hlinkClick r:id="rId5"/>
              </a:rPr>
              <a:t>www.youtube.com/watch?v=XgneoKiY-SM</a:t>
            </a:r>
            <a:endParaRPr lang="en-US" dirty="0" smtClean="0"/>
          </a:p>
          <a:p>
            <a:endParaRPr lang="en-US" dirty="0"/>
          </a:p>
        </p:txBody>
      </p:sp>
      <p:pic>
        <p:nvPicPr>
          <p:cNvPr id="1026" name="Picture 2" descr="http://cdn.wn.com/pd/58/09/e2997ad8fd2044142bbebd44da92_grand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4260425"/>
            <a:ext cx="3505200" cy="2576473"/>
          </a:xfrm>
          <a:prstGeom prst="rect">
            <a:avLst/>
          </a:prstGeom>
          <a:noFill/>
          <a:extLst>
            <a:ext uri="{909E8E84-426E-40dd-AFC4-6F175D3DCCD1}">
              <a14:hiddenFill xmlns:a14="http://schemas.microsoft.com/office/drawing/2010/main">
                <a:solidFill>
                  <a:srgbClr val="FFFFFF"/>
                </a:solidFill>
              </a14:hiddenFill>
            </a:ext>
          </a:extLst>
        </p:spPr>
      </p:pic>
      <p:pic>
        <p:nvPicPr>
          <p:cNvPr id="5" name="il_fi" descr="http://3.bp.blogspot.com/_myYfMF0sSpk/SSXkiNobd1I/AAAAAAAAGTs/lej2az3KW9I/s400/congo10.b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9036" y="1844250"/>
            <a:ext cx="3811905" cy="2416175"/>
          </a:xfrm>
          <a:prstGeom prst="rect">
            <a:avLst/>
          </a:prstGeom>
          <a:noFill/>
          <a:ln>
            <a:noFill/>
          </a:ln>
        </p:spPr>
      </p:pic>
      <p:pic>
        <p:nvPicPr>
          <p:cNvPr id="7" name="il_fi" descr="http://i.telegraph.co.uk/telegraph/multimedia/archive/01054/Congo-fighting_1054028c.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8851" y="4765077"/>
            <a:ext cx="3332797" cy="2057400"/>
          </a:xfrm>
          <a:prstGeom prst="rect">
            <a:avLst/>
          </a:prstGeom>
          <a:noFill/>
          <a:ln>
            <a:noFill/>
          </a:ln>
        </p:spPr>
      </p:pic>
      <p:pic>
        <p:nvPicPr>
          <p:cNvPr id="8" name="il_fi" descr="http://www.scientificamerican.com/media/inline/blog/Image/Congo.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981" y="2667001"/>
            <a:ext cx="3157182" cy="2082520"/>
          </a:xfrm>
          <a:prstGeom prst="rect">
            <a:avLst/>
          </a:prstGeom>
          <a:noFill/>
          <a:ln>
            <a:noFill/>
          </a:ln>
        </p:spPr>
      </p:pic>
      <p:pic>
        <p:nvPicPr>
          <p:cNvPr id="9" name="il_fi" descr="http://i.telegraph.co.uk/telegraph/multimedia/archive/01109/congo_children_1109902c.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4201" y="2690885"/>
            <a:ext cx="3067137" cy="2057400"/>
          </a:xfrm>
          <a:prstGeom prst="rect">
            <a:avLst/>
          </a:prstGeom>
          <a:noFill/>
          <a:ln>
            <a:noFill/>
          </a:ln>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4772907"/>
            <a:ext cx="2728851" cy="202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18648" y="5055589"/>
            <a:ext cx="22860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t3.gstatic.com/images?q=tbn:ANd9GcRXt6PoG69BMppEtyidYMfTkelQJ6BwbobbGenq_R5XQYDA7-z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2589" y="0"/>
            <a:ext cx="2771412" cy="184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3178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402</TotalTime>
  <Words>1978</Words>
  <Application>Microsoft Macintosh PowerPoint</Application>
  <PresentationFormat>On-screen Show (4:3)</PresentationFormat>
  <Paragraphs>114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Perspective</vt:lpstr>
      <vt:lpstr>Conflict Minerals in the Democratic Republic of Congo:</vt:lpstr>
      <vt:lpstr>The Democratic Republic of Congo</vt:lpstr>
      <vt:lpstr>Conflict Background:</vt:lpstr>
      <vt:lpstr>Conflict Profile:</vt:lpstr>
      <vt:lpstr>Key Players:</vt:lpstr>
      <vt:lpstr>PowerPoint Presentation</vt:lpstr>
      <vt:lpstr>The Minerals:</vt:lpstr>
      <vt:lpstr>The Seven Steps of the Supply Chain</vt:lpstr>
      <vt:lpstr>Testimonies:</vt:lpstr>
      <vt:lpstr>US Legislation: The Dodd-Frank Act</vt:lpstr>
      <vt:lpstr>Retailers Complaints and Concerns:</vt:lpstr>
      <vt:lpstr>UN Involvement:</vt:lpstr>
      <vt:lpstr>TAKE ACTION</vt:lpstr>
      <vt:lpstr>Resources:</vt:lpstr>
    </vt:vector>
  </TitlesOfParts>
  <Company>CSB/SJU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Yelena Smith</cp:lastModifiedBy>
  <cp:revision>38</cp:revision>
  <dcterms:created xsi:type="dcterms:W3CDTF">2010-12-09T03:15:00Z</dcterms:created>
  <dcterms:modified xsi:type="dcterms:W3CDTF">2017-12-05T00:31:26Z</dcterms:modified>
</cp:coreProperties>
</file>