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72"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463347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311700" y="1304850"/>
            <a:ext cx="8520600" cy="1538400"/>
          </a:xfrm>
          <a:prstGeom prst="rect">
            <a:avLst/>
          </a:prstGeom>
        </p:spPr>
        <p:txBody>
          <a:bodyPr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solidFill>
                  <a:schemeClr val="lt1"/>
                </a:solidFill>
              </a:rPr>
              <a:t>‹#›</a:t>
            </a:fld>
            <a:endParaRP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spcAft>
                <a:spcPts val="0"/>
              </a:spcAft>
              <a:buNone/>
            </a:pPr>
            <a:fld id="{00000000-1234-1234-1234-123412341234}" type="slidenum">
              <a:rPr lang="fr-CA" sz="1000">
                <a:solidFill>
                  <a:schemeClr val="dk2"/>
                </a:solidFill>
                <a:latin typeface="Open Sans"/>
                <a:ea typeface="Open Sans"/>
                <a:cs typeface="Open Sans"/>
                <a:sym typeface="Open Sans"/>
              </a:rPr>
              <a:t>‹#›</a:t>
            </a:fld>
            <a:endParaRPr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mikmaweydebert.ca/home/ancestors-live-here/blomidon/the-creation-of-kluskap-and-the-mikmaq/" TargetMode="External"/><Relationship Id="rId4" Type="http://schemas.openxmlformats.org/officeDocument/2006/relationships/hyperlink" Target="http://www.mikmaweydebert.ca/home/ancestors-live-here/partridge-island/"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wrap="square" lIns="91425" tIns="91425" rIns="91425" bIns="91425" anchor="b" anchorCtr="0">
            <a:noAutofit/>
          </a:bodyPr>
          <a:lstStyle/>
          <a:p>
            <a:pPr marL="0" lvl="0" indent="0">
              <a:spcBef>
                <a:spcPts val="0"/>
              </a:spcBef>
              <a:spcAft>
                <a:spcPts val="0"/>
              </a:spcAft>
              <a:buNone/>
            </a:pPr>
            <a:r>
              <a:rPr lang="fr-CA"/>
              <a:t>La Justice Globale </a:t>
            </a:r>
            <a:endParaRPr/>
          </a:p>
        </p:txBody>
      </p:sp>
      <p:sp>
        <p:nvSpPr>
          <p:cNvPr id="67" name="Shape 67"/>
          <p:cNvSpPr txBox="1">
            <a:spLocks noGrp="1"/>
          </p:cNvSpPr>
          <p:nvPr>
            <p:ph type="subTitle" idx="1"/>
          </p:nvPr>
        </p:nvSpPr>
        <p:spPr>
          <a:xfrm>
            <a:off x="2137225" y="2850039"/>
            <a:ext cx="4870500" cy="792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Histoire de la création, facilité par Gerald Gloade </a:t>
            </a:r>
            <a:endParaRPr/>
          </a:p>
        </p:txBody>
      </p:sp>
      <p:pic>
        <p:nvPicPr>
          <p:cNvPr id="120" name="Shape 120"/>
          <p:cNvPicPr preferRelativeResize="0"/>
          <p:nvPr/>
        </p:nvPicPr>
        <p:blipFill>
          <a:blip r:embed="rId3">
            <a:alphaModFix/>
          </a:blip>
          <a:stretch>
            <a:fillRect/>
          </a:stretch>
        </p:blipFill>
        <p:spPr>
          <a:xfrm>
            <a:off x="2298300" y="1152424"/>
            <a:ext cx="4547401" cy="2685249"/>
          </a:xfrm>
          <a:prstGeom prst="rect">
            <a:avLst/>
          </a:prstGeom>
          <a:noFill/>
          <a:ln>
            <a:noFill/>
          </a:ln>
        </p:spPr>
      </p:pic>
      <p:sp>
        <p:nvSpPr>
          <p:cNvPr id="121" name="Shape 121"/>
          <p:cNvSpPr txBox="1"/>
          <p:nvPr/>
        </p:nvSpPr>
        <p:spPr>
          <a:xfrm>
            <a:off x="2123550" y="3757725"/>
            <a:ext cx="4896900" cy="12243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fr-CA" sz="1200" b="1">
                <a:solidFill>
                  <a:schemeClr val="dk2"/>
                </a:solidFill>
                <a:latin typeface="Open Sans"/>
                <a:ea typeface="Open Sans"/>
                <a:cs typeface="Open Sans"/>
                <a:sym typeface="Open Sans"/>
              </a:rPr>
              <a:t>Gerald Gloade est artiste et enseignant qui travaille en tant que directeur de développement des programmes pour le Centre Culturel, Mi'kmawey Debert. Gerald a commencé sa carrière comme graphiste pour le centre des Ressources naturelles. </a:t>
            </a:r>
            <a:endParaRPr sz="1200" b="1">
              <a:solidFill>
                <a:schemeClr val="dk2"/>
              </a:solidFill>
              <a:latin typeface="Open Sans"/>
              <a:ea typeface="Open Sans"/>
              <a:cs typeface="Open Sans"/>
              <a:sym typeface="Open Sans"/>
            </a:endParaRPr>
          </a:p>
          <a:p>
            <a:pPr marL="0" lvl="0" indent="0">
              <a:spcBef>
                <a:spcPts val="0"/>
              </a:spcBef>
              <a:spcAft>
                <a:spcPts val="0"/>
              </a:spcAft>
              <a:buNone/>
            </a:pPr>
            <a:r>
              <a:rPr lang="fr-CA" sz="1000" b="1">
                <a:solidFill>
                  <a:schemeClr val="dk2"/>
                </a:solidFill>
                <a:latin typeface="Open Sans"/>
                <a:ea typeface="Open Sans"/>
                <a:cs typeface="Open Sans"/>
                <a:sym typeface="Open Sans"/>
              </a:rPr>
              <a:t>http://www.mikmaweydebert.ca/home/welcome/about-mdcc/</a:t>
            </a:r>
            <a:endParaRPr sz="1000" b="1">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Vidéo </a:t>
            </a:r>
            <a:endParaRPr/>
          </a:p>
        </p:txBody>
      </p:sp>
      <p:sp>
        <p:nvSpPr>
          <p:cNvPr id="127" name="Shape 127"/>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fr-CA"/>
              <a:t>Ils sont trouvé sur le site web ci déçu:</a:t>
            </a:r>
            <a:endParaRPr/>
          </a:p>
          <a:p>
            <a:pPr marL="0" lvl="0" indent="0" algn="ctr" rtl="0">
              <a:spcBef>
                <a:spcPts val="1600"/>
              </a:spcBef>
              <a:spcAft>
                <a:spcPts val="0"/>
              </a:spcAft>
              <a:buNone/>
            </a:pPr>
            <a:r>
              <a:rPr lang="fr-CA" sz="1200" b="1" u="sng">
                <a:solidFill>
                  <a:schemeClr val="hlink"/>
                </a:solidFill>
                <a:hlinkClick r:id="rId3"/>
              </a:rPr>
              <a:t>http://www.mikmaweydebert.ca/home/ancestors-live-here/blomidon/the-creation-of-kluskap-and-the-mikmaq/</a:t>
            </a:r>
            <a:r>
              <a:rPr lang="fr-CA" sz="1200" b="1">
                <a:solidFill>
                  <a:srgbClr val="695D46"/>
                </a:solidFill>
              </a:rPr>
              <a:t> </a:t>
            </a:r>
            <a:endParaRPr sz="1200" b="1"/>
          </a:p>
          <a:p>
            <a:pPr marL="0" lvl="0" indent="0" algn="ctr">
              <a:spcBef>
                <a:spcPts val="1600"/>
              </a:spcBef>
              <a:spcAft>
                <a:spcPts val="1600"/>
              </a:spcAft>
              <a:buNone/>
            </a:pPr>
            <a:r>
              <a:rPr lang="fr-CA" sz="1400" b="1" u="sng">
                <a:solidFill>
                  <a:schemeClr val="hlink"/>
                </a:solidFill>
                <a:latin typeface="PT Sans Narrow"/>
                <a:ea typeface="PT Sans Narrow"/>
                <a:cs typeface="PT Sans Narrow"/>
                <a:sym typeface="PT Sans Narrow"/>
                <a:hlinkClick r:id="rId4"/>
              </a:rPr>
              <a:t>http://www.mikmaweydebert.ca/home/ancestors-live-here/partridge-island/</a:t>
            </a:r>
            <a:r>
              <a:rPr lang="fr-CA" sz="1400" b="1">
                <a:solidFill>
                  <a:srgbClr val="EF6C00"/>
                </a:solidFill>
                <a:latin typeface="PT Sans Narrow"/>
                <a:ea typeface="PT Sans Narrow"/>
                <a:cs typeface="PT Sans Narrow"/>
                <a:sym typeface="PT Sans Narrow"/>
              </a:rPr>
              <a:t>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241000"/>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Reflections et Réponse À Propos d’un Endroit Important </a:t>
            </a:r>
            <a:endParaRPr/>
          </a:p>
        </p:txBody>
      </p:sp>
      <p:sp>
        <p:nvSpPr>
          <p:cNvPr id="133" name="Shape 133"/>
          <p:cNvSpPr txBox="1">
            <a:spLocks noGrp="1"/>
          </p:cNvSpPr>
          <p:nvPr>
            <p:ph type="body" idx="1"/>
          </p:nvPr>
        </p:nvSpPr>
        <p:spPr>
          <a:xfrm>
            <a:off x="413700" y="1385350"/>
            <a:ext cx="8520600" cy="3302700"/>
          </a:xfrm>
          <a:prstGeom prst="rect">
            <a:avLst/>
          </a:prstGeom>
        </p:spPr>
        <p:txBody>
          <a:bodyPr wrap="square" lIns="91425" tIns="91425" rIns="91425" bIns="91425" anchor="t" anchorCtr="0">
            <a:noAutofit/>
          </a:bodyPr>
          <a:lstStyle/>
          <a:p>
            <a:pPr marL="0" lvl="0" indent="0">
              <a:lnSpc>
                <a:spcPct val="100000"/>
              </a:lnSpc>
              <a:spcBef>
                <a:spcPts val="0"/>
              </a:spcBef>
              <a:spcAft>
                <a:spcPts val="0"/>
              </a:spcAft>
              <a:buNone/>
            </a:pPr>
            <a:r>
              <a:rPr lang="fr-CA"/>
              <a:t>  Veuillez réfléchir sur les vidéos facilitées par Gerald Gloade. Soulignez durant vos réflections quelque chose que vous pensiez, était intéressant et que vous avez appris.</a:t>
            </a:r>
            <a:endParaRPr/>
          </a:p>
          <a:p>
            <a:pPr marL="0" lvl="0" indent="0" algn="ctr" rtl="0">
              <a:lnSpc>
                <a:spcPct val="100000"/>
              </a:lnSpc>
              <a:spcBef>
                <a:spcPts val="1600"/>
              </a:spcBef>
              <a:spcAft>
                <a:spcPts val="0"/>
              </a:spcAft>
              <a:buNone/>
            </a:pPr>
            <a:r>
              <a:rPr lang="fr-CA" b="1" u="sng"/>
              <a:t>Puis </a:t>
            </a:r>
            <a:endParaRPr b="1" u="sng"/>
          </a:p>
          <a:p>
            <a:pPr marL="0" lvl="0" indent="0">
              <a:lnSpc>
                <a:spcPct val="100000"/>
              </a:lnSpc>
              <a:spcBef>
                <a:spcPts val="1600"/>
              </a:spcBef>
              <a:spcAft>
                <a:spcPts val="0"/>
              </a:spcAft>
              <a:buNone/>
            </a:pPr>
            <a:r>
              <a:rPr lang="fr-CA"/>
              <a:t>Vous allez faire de la recherche sur un endroit que vous pensez, est important</a:t>
            </a:r>
            <a:endParaRPr/>
          </a:p>
          <a:p>
            <a:pPr marL="457200" lvl="0" indent="-342900" rtl="0">
              <a:lnSpc>
                <a:spcPct val="100000"/>
              </a:lnSpc>
              <a:spcBef>
                <a:spcPts val="1600"/>
              </a:spcBef>
              <a:spcAft>
                <a:spcPts val="0"/>
              </a:spcAft>
              <a:buSzPts val="1800"/>
              <a:buChar char="●"/>
            </a:pPr>
            <a:r>
              <a:rPr lang="fr-CA"/>
              <a:t>Après vos recherches, écrivez vos réponses. Répondre aux questions: </a:t>
            </a:r>
            <a:endParaRPr/>
          </a:p>
          <a:p>
            <a:pPr marL="914400" lvl="1" indent="-317500" rtl="0">
              <a:spcBef>
                <a:spcPts val="0"/>
              </a:spcBef>
              <a:spcAft>
                <a:spcPts val="0"/>
              </a:spcAft>
              <a:buSzPts val="1400"/>
              <a:buChar char="○"/>
            </a:pPr>
            <a:r>
              <a:rPr lang="fr-CA"/>
              <a:t>C’est quoi l'endroit? Décrit-le. </a:t>
            </a:r>
            <a:endParaRPr/>
          </a:p>
          <a:p>
            <a:pPr marL="914400" lvl="1" indent="-317500" rtl="0">
              <a:spcBef>
                <a:spcPts val="0"/>
              </a:spcBef>
              <a:spcAft>
                <a:spcPts val="0"/>
              </a:spcAft>
              <a:buSzPts val="1400"/>
              <a:buChar char="○"/>
            </a:pPr>
            <a:r>
              <a:rPr lang="fr-CA"/>
              <a:t>Pourquoi- il est important ou signifiant? </a:t>
            </a:r>
            <a:endParaRPr/>
          </a:p>
          <a:p>
            <a:pPr marL="914400" lvl="1" indent="-317500" rtl="0">
              <a:spcBef>
                <a:spcPts val="0"/>
              </a:spcBef>
              <a:spcAft>
                <a:spcPts val="0"/>
              </a:spcAft>
              <a:buSzPts val="1400"/>
              <a:buChar char="○"/>
            </a:pPr>
            <a:r>
              <a:rPr lang="fr-CA"/>
              <a:t>Quelles sont des raisons pour le protéger? (nom au moin 2) Justifiez vos réponses avec une explication. </a:t>
            </a:r>
            <a:endParaRPr/>
          </a:p>
          <a:p>
            <a:pPr marL="0" lvl="0" indent="0" rtl="0">
              <a:spcBef>
                <a:spcPts val="1600"/>
              </a:spcBef>
              <a:spcAft>
                <a:spcPts val="1600"/>
              </a:spcAft>
              <a:buNone/>
            </a:pPr>
            <a:r>
              <a:rPr lang="fr-CA"/>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1004150" y="1751764"/>
            <a:ext cx="7136700" cy="1022400"/>
          </a:xfrm>
          <a:prstGeom prst="rect">
            <a:avLst/>
          </a:prstGeom>
        </p:spPr>
        <p:txBody>
          <a:bodyPr wrap="square" lIns="91425" tIns="91425" rIns="91425" bIns="91425" anchor="b" anchorCtr="0">
            <a:noAutofit/>
          </a:bodyPr>
          <a:lstStyle/>
          <a:p>
            <a:pPr marL="0" lvl="0" indent="0">
              <a:spcBef>
                <a:spcPts val="0"/>
              </a:spcBef>
              <a:spcAft>
                <a:spcPts val="0"/>
              </a:spcAft>
              <a:buNone/>
            </a:pPr>
            <a:r>
              <a:rPr lang="fr-CA"/>
              <a:t>Le projet d’Alton Gas</a:t>
            </a:r>
            <a:endParaRPr/>
          </a:p>
        </p:txBody>
      </p:sp>
      <p:sp>
        <p:nvSpPr>
          <p:cNvPr id="139" name="Shape 139"/>
          <p:cNvSpPr txBox="1">
            <a:spLocks noGrp="1"/>
          </p:cNvSpPr>
          <p:nvPr>
            <p:ph type="subTitle" idx="1"/>
          </p:nvPr>
        </p:nvSpPr>
        <p:spPr>
          <a:xfrm>
            <a:off x="2137225" y="2850039"/>
            <a:ext cx="4870500" cy="792600"/>
          </a:xfrm>
          <a:prstGeom prst="rect">
            <a:avLst/>
          </a:prstGeom>
        </p:spPr>
        <p:txBody>
          <a:bodyPr wrap="square" lIns="91425" tIns="91425" rIns="91425" bIns="91425" anchor="t" anchorCtr="0">
            <a:noAutofit/>
          </a:bodyPr>
          <a:lstStyle/>
          <a:p>
            <a:pPr marL="0" lvl="0" indent="0">
              <a:spcBef>
                <a:spcPts val="0"/>
              </a:spcBef>
              <a:spcAft>
                <a:spcPts val="0"/>
              </a:spcAft>
              <a:buNone/>
            </a:pPr>
            <a:r>
              <a:rPr lang="fr-CA"/>
              <a:t>Lié à la justice environnementale et les droits des Indigènes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15500"/>
            <a:ext cx="8520600" cy="7074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fr-CA"/>
              <a:t>Les Droits Des Premières Nations </a:t>
            </a:r>
            <a:endParaRPr/>
          </a:p>
          <a:p>
            <a:pPr marL="0" lvl="0" indent="0">
              <a:spcBef>
                <a:spcPts val="0"/>
              </a:spcBef>
              <a:spcAft>
                <a:spcPts val="0"/>
              </a:spcAft>
              <a:buNone/>
            </a:pPr>
            <a:endParaRPr/>
          </a:p>
        </p:txBody>
      </p:sp>
      <p:sp>
        <p:nvSpPr>
          <p:cNvPr id="145" name="Shape 145"/>
          <p:cNvSpPr txBox="1">
            <a:spLocks noGrp="1"/>
          </p:cNvSpPr>
          <p:nvPr>
            <p:ph type="body" idx="1"/>
          </p:nvPr>
        </p:nvSpPr>
        <p:spPr>
          <a:xfrm>
            <a:off x="311700" y="875250"/>
            <a:ext cx="8520600" cy="26529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fr-CA" sz="1600">
                <a:solidFill>
                  <a:srgbClr val="000000"/>
                </a:solidFill>
              </a:rPr>
              <a:t>À Shubenacadie/ Stewiacke au présent il y a un projet d'essence qui est en développement. C'est un projet de Alton Natural Gas Storage L.P. Ils sont en train de créer les cavernes pour garder l'essence sous la terre. Pour les construits ils sont en train de mettre du sel ou l'eau salée dans la rivière de Shubenacadie qui est déplacé à cause des cavernes.</a:t>
            </a:r>
            <a:endParaRPr sz="1600">
              <a:solidFill>
                <a:srgbClr val="000000"/>
              </a:solidFill>
            </a:endParaRPr>
          </a:p>
          <a:p>
            <a:pPr marL="0" lvl="0" indent="0" rtl="0">
              <a:spcBef>
                <a:spcPts val="0"/>
              </a:spcBef>
              <a:spcAft>
                <a:spcPts val="0"/>
              </a:spcAft>
              <a:buNone/>
            </a:pPr>
            <a:endParaRPr sz="1600">
              <a:solidFill>
                <a:srgbClr val="000000"/>
              </a:solidFill>
            </a:endParaRPr>
          </a:p>
          <a:p>
            <a:pPr marL="0" lvl="0" indent="0" rtl="0">
              <a:spcBef>
                <a:spcPts val="0"/>
              </a:spcBef>
              <a:spcAft>
                <a:spcPts val="0"/>
              </a:spcAft>
              <a:buNone/>
            </a:pPr>
            <a:r>
              <a:rPr lang="fr-CA" sz="1600">
                <a:solidFill>
                  <a:srgbClr val="000000"/>
                </a:solidFill>
              </a:rPr>
              <a:t>Cette construction est en train d'être protester par les communautés Indigènes autour d'endroit par exemple, Sepekne'katik, par les alliés des Premières Nations et aussi par un garçon qui vient de Eskasoni, île de Cap-Breton, nommé Dale Poulette.</a:t>
            </a:r>
            <a:endParaRPr sz="1600">
              <a:solidFill>
                <a:srgbClr val="000000"/>
              </a:solidFill>
            </a:endParaRPr>
          </a:p>
          <a:p>
            <a:pPr marL="0" lvl="0" indent="0">
              <a:spcBef>
                <a:spcPts val="0"/>
              </a:spcBef>
              <a:spcAft>
                <a:spcPts val="1600"/>
              </a:spcAft>
              <a:buNone/>
            </a:pPr>
            <a:endParaRPr sz="1600"/>
          </a:p>
        </p:txBody>
      </p:sp>
      <p:pic>
        <p:nvPicPr>
          <p:cNvPr id="146" name="Shape 146"/>
          <p:cNvPicPr preferRelativeResize="0"/>
          <p:nvPr/>
        </p:nvPicPr>
        <p:blipFill rotWithShape="1">
          <a:blip r:embed="rId3">
            <a:alphaModFix/>
          </a:blip>
          <a:srcRect/>
          <a:stretch/>
        </p:blipFill>
        <p:spPr>
          <a:xfrm>
            <a:off x="3642425" y="3485675"/>
            <a:ext cx="2410800" cy="1380900"/>
          </a:xfrm>
          <a:prstGeom prst="ellipse">
            <a:avLst/>
          </a:prstGeom>
          <a:noFill/>
          <a:ln>
            <a:noFill/>
          </a:ln>
        </p:spPr>
      </p:pic>
      <p:pic>
        <p:nvPicPr>
          <p:cNvPr id="147" name="Shape 147"/>
          <p:cNvPicPr preferRelativeResize="0"/>
          <p:nvPr/>
        </p:nvPicPr>
        <p:blipFill rotWithShape="1">
          <a:blip r:embed="rId4">
            <a:alphaModFix/>
          </a:blip>
          <a:srcRect l="11816"/>
          <a:stretch/>
        </p:blipFill>
        <p:spPr>
          <a:xfrm>
            <a:off x="6100400" y="3485675"/>
            <a:ext cx="2461800" cy="14832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0"/>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Carte D’endroit</a:t>
            </a:r>
            <a:endParaRPr/>
          </a:p>
        </p:txBody>
      </p:sp>
      <p:pic>
        <p:nvPicPr>
          <p:cNvPr id="153" name="Shape 153"/>
          <p:cNvPicPr preferRelativeResize="0"/>
          <p:nvPr/>
        </p:nvPicPr>
        <p:blipFill>
          <a:blip r:embed="rId3">
            <a:alphaModFix/>
          </a:blip>
          <a:stretch>
            <a:fillRect/>
          </a:stretch>
        </p:blipFill>
        <p:spPr>
          <a:xfrm>
            <a:off x="311698" y="1196650"/>
            <a:ext cx="4303951" cy="3360226"/>
          </a:xfrm>
          <a:prstGeom prst="rect">
            <a:avLst/>
          </a:prstGeom>
          <a:noFill/>
          <a:ln>
            <a:noFill/>
          </a:ln>
        </p:spPr>
      </p:pic>
      <p:sp>
        <p:nvSpPr>
          <p:cNvPr id="154" name="Shape 154"/>
          <p:cNvSpPr/>
          <p:nvPr/>
        </p:nvSpPr>
        <p:spPr>
          <a:xfrm rot="8599242">
            <a:off x="3381481" y="1407943"/>
            <a:ext cx="1244527" cy="233940"/>
          </a:xfrm>
          <a:prstGeom prst="rightArrow">
            <a:avLst>
              <a:gd name="adj1" fmla="val 100000"/>
              <a:gd name="adj2" fmla="val 50000"/>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pic>
        <p:nvPicPr>
          <p:cNvPr id="155" name="Shape 155"/>
          <p:cNvPicPr preferRelativeResize="0"/>
          <p:nvPr/>
        </p:nvPicPr>
        <p:blipFill>
          <a:blip r:embed="rId4">
            <a:alphaModFix/>
          </a:blip>
          <a:stretch>
            <a:fillRect/>
          </a:stretch>
        </p:blipFill>
        <p:spPr>
          <a:xfrm>
            <a:off x="4758625" y="975150"/>
            <a:ext cx="4073675" cy="3877900"/>
          </a:xfrm>
          <a:prstGeom prst="rect">
            <a:avLst/>
          </a:prstGeom>
          <a:noFill/>
          <a:ln>
            <a:noFill/>
          </a:ln>
        </p:spPr>
      </p:pic>
      <p:sp>
        <p:nvSpPr>
          <p:cNvPr id="156" name="Shape 156"/>
          <p:cNvSpPr/>
          <p:nvPr/>
        </p:nvSpPr>
        <p:spPr>
          <a:xfrm rot="8599242">
            <a:off x="7240581" y="1832393"/>
            <a:ext cx="1244527" cy="233940"/>
          </a:xfrm>
          <a:prstGeom prst="rightArrow">
            <a:avLst>
              <a:gd name="adj1" fmla="val 100000"/>
              <a:gd name="adj2" fmla="val 50000"/>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16447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Chasse D’information </a:t>
            </a:r>
            <a:endParaRPr/>
          </a:p>
        </p:txBody>
      </p:sp>
      <p:sp>
        <p:nvSpPr>
          <p:cNvPr id="162" name="Shape 162"/>
          <p:cNvSpPr txBox="1">
            <a:spLocks noGrp="1"/>
          </p:cNvSpPr>
          <p:nvPr>
            <p:ph type="body" idx="1"/>
          </p:nvPr>
        </p:nvSpPr>
        <p:spPr>
          <a:xfrm>
            <a:off x="269200" y="871875"/>
            <a:ext cx="8520600" cy="519000"/>
          </a:xfrm>
          <a:prstGeom prst="rect">
            <a:avLst/>
          </a:prstGeom>
        </p:spPr>
        <p:txBody>
          <a:bodyPr wrap="square" lIns="91425" tIns="91425" rIns="91425" bIns="91425" anchor="t" anchorCtr="0">
            <a:noAutofit/>
          </a:bodyPr>
          <a:lstStyle/>
          <a:p>
            <a:pPr marL="0" lvl="0" indent="0" algn="ctr">
              <a:spcBef>
                <a:spcPts val="0"/>
              </a:spcBef>
              <a:spcAft>
                <a:spcPts val="1600"/>
              </a:spcAft>
              <a:buNone/>
            </a:pPr>
            <a:r>
              <a:rPr lang="fr-CA"/>
              <a:t>Visitez les sites web indiqué et répondez </a:t>
            </a:r>
            <a:r>
              <a:rPr lang="fr-CA">
                <a:solidFill>
                  <a:srgbClr val="695D46"/>
                </a:solidFill>
              </a:rPr>
              <a:t>aux</a:t>
            </a:r>
            <a:r>
              <a:rPr lang="fr-CA"/>
              <a:t> questions.  </a:t>
            </a:r>
            <a:endParaRPr/>
          </a:p>
        </p:txBody>
      </p:sp>
      <p:pic>
        <p:nvPicPr>
          <p:cNvPr id="163" name="Shape 163"/>
          <p:cNvPicPr preferRelativeResize="0"/>
          <p:nvPr/>
        </p:nvPicPr>
        <p:blipFill>
          <a:blip r:embed="rId3">
            <a:alphaModFix/>
          </a:blip>
          <a:stretch>
            <a:fillRect/>
          </a:stretch>
        </p:blipFill>
        <p:spPr>
          <a:xfrm>
            <a:off x="2507189" y="1390875"/>
            <a:ext cx="4129626" cy="344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C’est Quoi La Justice? </a:t>
            </a:r>
            <a:endParaRPr/>
          </a:p>
        </p:txBody>
      </p:sp>
      <p:sp>
        <p:nvSpPr>
          <p:cNvPr id="73" name="Shape 73"/>
          <p:cNvSpPr txBox="1">
            <a:spLocks noGrp="1"/>
          </p:cNvSpPr>
          <p:nvPr>
            <p:ph type="body" idx="1"/>
          </p:nvPr>
        </p:nvSpPr>
        <p:spPr>
          <a:xfrm>
            <a:off x="311700" y="1257825"/>
            <a:ext cx="8520600" cy="33027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b="1"/>
              <a:t>On va avoir les discussions en groupes de deux comme révision</a:t>
            </a:r>
            <a:endParaRPr b="1"/>
          </a:p>
          <a:p>
            <a:pPr marL="457200" lvl="0" indent="-342900" rtl="0">
              <a:spcBef>
                <a:spcPts val="1600"/>
              </a:spcBef>
              <a:spcAft>
                <a:spcPts val="0"/>
              </a:spcAft>
              <a:buSzPts val="1800"/>
              <a:buChar char="●"/>
            </a:pPr>
            <a:r>
              <a:rPr lang="fr-CA" b="1"/>
              <a:t> Discute avec ton partenaire: c’est quoi la justice en général? (Pour l’individu, les sociétés, le gouvernement etc) </a:t>
            </a:r>
            <a:endParaRPr b="1"/>
          </a:p>
          <a:p>
            <a:pPr marL="457200" lvl="0" indent="-342900" rtl="0">
              <a:spcBef>
                <a:spcPts val="0"/>
              </a:spcBef>
              <a:spcAft>
                <a:spcPts val="0"/>
              </a:spcAft>
              <a:buSzPts val="1800"/>
              <a:buChar char="●"/>
            </a:pPr>
            <a:r>
              <a:rPr lang="fr-CA" b="1">
                <a:solidFill>
                  <a:srgbClr val="695D46"/>
                </a:solidFill>
              </a:rPr>
              <a:t>É</a:t>
            </a:r>
            <a:r>
              <a:rPr lang="fr-CA" b="1"/>
              <a:t>crivez vos pensées et réponses sur une feuille.  Je vais les collectionner.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189657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Partagez vos réponses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C’est Quoi La Justice Environnementale ?</a:t>
            </a:r>
            <a:endParaRPr/>
          </a:p>
        </p:txBody>
      </p:sp>
      <p:sp>
        <p:nvSpPr>
          <p:cNvPr id="84" name="Shape 84"/>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fr-CA" b="1"/>
              <a:t>Retournez à vos groupes de deux et discutez ce sujet.</a:t>
            </a:r>
            <a:endParaRPr b="1"/>
          </a:p>
          <a:p>
            <a:pPr marL="0" lvl="0" indent="0" rtl="0">
              <a:spcBef>
                <a:spcPts val="1600"/>
              </a:spcBef>
              <a:spcAft>
                <a:spcPts val="0"/>
              </a:spcAft>
              <a:buNone/>
            </a:pPr>
            <a:r>
              <a:rPr lang="fr-CA" b="1"/>
              <a:t>Discute avec ton partenaire: </a:t>
            </a:r>
            <a:endParaRPr b="1"/>
          </a:p>
          <a:p>
            <a:pPr marL="457200" lvl="0" indent="-342900" rtl="0">
              <a:spcBef>
                <a:spcPts val="1600"/>
              </a:spcBef>
              <a:spcAft>
                <a:spcPts val="0"/>
              </a:spcAft>
              <a:buSzPts val="1800"/>
              <a:buChar char="●"/>
            </a:pPr>
            <a:r>
              <a:rPr lang="fr-CA" b="1"/>
              <a:t>C’est quoi la justice Environnementale?</a:t>
            </a:r>
            <a:endParaRPr b="1"/>
          </a:p>
          <a:p>
            <a:pPr marL="457200" lvl="0" indent="-342900" rtl="0">
              <a:spcBef>
                <a:spcPts val="0"/>
              </a:spcBef>
              <a:spcAft>
                <a:spcPts val="0"/>
              </a:spcAft>
              <a:buSzPts val="1800"/>
              <a:buChar char="●"/>
            </a:pPr>
            <a:r>
              <a:rPr lang="fr-CA" b="1"/>
              <a:t>Quelles sont les rôles des individus, du gouvernement et des sociétés en relations de cette type de justice? </a:t>
            </a:r>
            <a:endParaRPr b="1"/>
          </a:p>
          <a:p>
            <a:pPr marL="457200" lvl="0" indent="-342900" rtl="0">
              <a:spcBef>
                <a:spcPts val="0"/>
              </a:spcBef>
              <a:spcAft>
                <a:spcPts val="0"/>
              </a:spcAft>
              <a:buSzPts val="1800"/>
              <a:buChar char="●"/>
            </a:pPr>
            <a:r>
              <a:rPr lang="fr-CA" b="1"/>
              <a:t>Encore, Utilisez une feuille pour écrire vos pensées et réponses.  </a:t>
            </a:r>
            <a:endParaRPr b="1"/>
          </a:p>
          <a:p>
            <a:pPr marL="0" lvl="0" indent="0" rtl="0">
              <a:spcBef>
                <a:spcPts val="1600"/>
              </a:spcBef>
              <a:spcAft>
                <a:spcPts val="1600"/>
              </a:spcAft>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Discussions en groupes </a:t>
            </a:r>
            <a:endParaRPr/>
          </a:p>
        </p:txBody>
      </p:sp>
      <p:sp>
        <p:nvSpPr>
          <p:cNvPr id="90" name="Shape 90"/>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fr-CA" b="1"/>
              <a:t>Rangez en groupe de 4 pour comparer vos résultats et créez vos propres définitions pour la justice environnementale</a:t>
            </a:r>
            <a:endParaRPr b="1"/>
          </a:p>
          <a:p>
            <a:pPr marL="457200" lvl="0" indent="-342900" rtl="0">
              <a:spcBef>
                <a:spcPts val="1600"/>
              </a:spcBef>
              <a:spcAft>
                <a:spcPts val="0"/>
              </a:spcAft>
              <a:buSzPts val="1800"/>
              <a:buChar char="●"/>
            </a:pPr>
            <a:r>
              <a:rPr lang="fr-CA" b="1"/>
              <a:t>Faites le sur les feuilles blanches </a:t>
            </a:r>
            <a:endParaRPr b="1"/>
          </a:p>
          <a:p>
            <a:pPr marL="457200" lvl="0" indent="-342900">
              <a:spcBef>
                <a:spcPts val="0"/>
              </a:spcBef>
              <a:spcAft>
                <a:spcPts val="0"/>
              </a:spcAft>
              <a:buSzPts val="1800"/>
              <a:buChar char="●"/>
            </a:pPr>
            <a:r>
              <a:rPr lang="fr-CA" b="1"/>
              <a:t>Travailler ensemble et inclut les idées de tous les groupes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Partage des définitions </a:t>
            </a:r>
            <a:endParaRPr/>
          </a:p>
        </p:txBody>
      </p:sp>
      <p:sp>
        <p:nvSpPr>
          <p:cNvPr id="96" name="Shape 96"/>
          <p:cNvSpPr txBox="1">
            <a:spLocks noGrp="1"/>
          </p:cNvSpPr>
          <p:nvPr>
            <p:ph type="body" idx="1"/>
          </p:nvPr>
        </p:nvSpPr>
        <p:spPr>
          <a:xfrm>
            <a:off x="311700" y="2048850"/>
            <a:ext cx="8520600" cy="10458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fr-CA" b="1"/>
              <a:t>Vous allez partager vos résultats avec la classe</a:t>
            </a:r>
            <a:endParaRPr b="1"/>
          </a:p>
          <a:p>
            <a:pPr marL="0" lvl="0" indent="0" algn="ctr">
              <a:spcBef>
                <a:spcPts val="1600"/>
              </a:spcBef>
              <a:spcAft>
                <a:spcPts val="1600"/>
              </a:spcAft>
              <a:buNone/>
            </a:pPr>
            <a:r>
              <a:rPr lang="fr-CA" b="1"/>
              <a:t>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spcAft>
                <a:spcPts val="0"/>
              </a:spcAft>
              <a:buNone/>
            </a:pPr>
            <a:r>
              <a:rPr lang="fr-CA"/>
              <a:t>la Justice Environnementale </a:t>
            </a:r>
            <a:endParaRPr/>
          </a:p>
        </p:txBody>
      </p:sp>
      <p:sp>
        <p:nvSpPr>
          <p:cNvPr id="102" name="Shape 102"/>
          <p:cNvSpPr txBox="1">
            <a:spLocks noGrp="1"/>
          </p:cNvSpPr>
          <p:nvPr>
            <p:ph type="body" idx="1"/>
          </p:nvPr>
        </p:nvSpPr>
        <p:spPr>
          <a:xfrm>
            <a:off x="311700" y="1240825"/>
            <a:ext cx="8520600" cy="33027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fr-CA" sz="1400"/>
              <a:t>On va se concentrer</a:t>
            </a:r>
            <a:r>
              <a:rPr lang="fr-CA" sz="1400" b="1"/>
              <a:t>:</a:t>
            </a:r>
            <a:endParaRPr sz="1400" b="1"/>
          </a:p>
          <a:p>
            <a:pPr marL="0" lvl="0" indent="0" algn="ctr" rtl="0">
              <a:spcBef>
                <a:spcPts val="0"/>
              </a:spcBef>
              <a:spcAft>
                <a:spcPts val="0"/>
              </a:spcAft>
              <a:buNone/>
            </a:pPr>
            <a:endParaRPr sz="1400" b="1"/>
          </a:p>
          <a:p>
            <a:pPr marL="0" lvl="0" indent="0" rtl="0">
              <a:spcBef>
                <a:spcPts val="0"/>
              </a:spcBef>
              <a:spcAft>
                <a:spcPts val="0"/>
              </a:spcAft>
              <a:buNone/>
            </a:pPr>
            <a:r>
              <a:rPr lang="fr-CA" sz="1400"/>
              <a:t>Le traitement des personnes et l'inclusion des personnes durant les décisions qui peuvent avoir une perspective différente, qui affecte l'environnement et les personnes qui l'utilisent. Une région ne devrait pas être affecté par les projets industriels ou la pollution par exemple, qu'un autre. Les lois sont créées pour protéger l'environnement eux-mêmes et les personnes qui l'utilisent.</a:t>
            </a:r>
            <a:endParaRPr sz="1400"/>
          </a:p>
          <a:p>
            <a:pPr marL="0" lvl="0" indent="0" rtl="0">
              <a:spcBef>
                <a:spcPts val="0"/>
              </a:spcBef>
              <a:spcAft>
                <a:spcPts val="0"/>
              </a:spcAft>
              <a:buNone/>
            </a:pPr>
            <a:endParaRPr sz="1400"/>
          </a:p>
          <a:p>
            <a:pPr marL="0" lvl="0" indent="0" rtl="0">
              <a:spcBef>
                <a:spcPts val="0"/>
              </a:spcBef>
              <a:spcAft>
                <a:spcPts val="0"/>
              </a:spcAft>
              <a:buNone/>
            </a:pPr>
            <a:r>
              <a:rPr lang="fr-CA" sz="1400"/>
              <a:t>On peut penser de ce concept à l'échelle mondiale ou locale.</a:t>
            </a:r>
            <a:endParaRPr sz="1400"/>
          </a:p>
          <a:p>
            <a:pPr marL="0" lvl="0" indent="0">
              <a:spcBef>
                <a:spcPts val="0"/>
              </a:spcBef>
              <a:spcAft>
                <a:spcPts val="1600"/>
              </a:spcAft>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Les Droits Des Premières Nations </a:t>
            </a:r>
            <a:endParaRPr/>
          </a:p>
        </p:txBody>
      </p:sp>
      <p:sp>
        <p:nvSpPr>
          <p:cNvPr id="108" name="Shape 108"/>
          <p:cNvSpPr txBox="1">
            <a:spLocks noGrp="1"/>
          </p:cNvSpPr>
          <p:nvPr>
            <p:ph type="body" idx="1"/>
          </p:nvPr>
        </p:nvSpPr>
        <p:spPr>
          <a:xfrm>
            <a:off x="311700" y="1649100"/>
            <a:ext cx="8520600" cy="1845300"/>
          </a:xfrm>
          <a:prstGeom prst="rect">
            <a:avLst/>
          </a:prstGeom>
        </p:spPr>
        <p:txBody>
          <a:bodyPr wrap="square" lIns="91425" tIns="91425" rIns="91425" bIns="91425" anchor="t" anchorCtr="0">
            <a:noAutofit/>
          </a:bodyPr>
          <a:lstStyle/>
          <a:p>
            <a:pPr marL="0" lvl="0" indent="0">
              <a:spcBef>
                <a:spcPts val="0"/>
              </a:spcBef>
              <a:spcAft>
                <a:spcPts val="0"/>
              </a:spcAft>
              <a:buNone/>
            </a:pPr>
            <a:r>
              <a:rPr lang="fr-CA"/>
              <a:t>On va se concentrer sur les droits des Premières Nations au Canada durant cette étude de cas, particulièrement les Mi’kmaw ici en Nouvelle-Écosse.</a:t>
            </a:r>
            <a:endParaRPr/>
          </a:p>
          <a:p>
            <a:pPr marL="0" lvl="0" indent="0">
              <a:spcBef>
                <a:spcPts val="1600"/>
              </a:spcBef>
              <a:spcAft>
                <a:spcPts val="0"/>
              </a:spcAft>
              <a:buNone/>
            </a:pPr>
            <a:r>
              <a:rPr lang="fr-CA"/>
              <a:t> </a:t>
            </a: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fr-CA"/>
              <a:t>Les Communautés des Premières Nations en Nouvelle-Écosse </a:t>
            </a:r>
            <a:endParaRPr/>
          </a:p>
        </p:txBody>
      </p:sp>
      <p:pic>
        <p:nvPicPr>
          <p:cNvPr id="114" name="Shape 114"/>
          <p:cNvPicPr preferRelativeResize="0"/>
          <p:nvPr/>
        </p:nvPicPr>
        <p:blipFill>
          <a:blip r:embed="rId3">
            <a:alphaModFix/>
          </a:blip>
          <a:stretch>
            <a:fillRect/>
          </a:stretch>
        </p:blipFill>
        <p:spPr>
          <a:xfrm>
            <a:off x="2575999" y="1638325"/>
            <a:ext cx="4172751" cy="340377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Words>
  <Application>Microsoft Macintosh PowerPoint</Application>
  <PresentationFormat>On-screen Show (16:9)</PresentationFormat>
  <Paragraphs>54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PT Sans Narrow</vt:lpstr>
      <vt:lpstr>Open Sans</vt:lpstr>
      <vt:lpstr>Tropic</vt:lpstr>
      <vt:lpstr>La Justice Globale </vt:lpstr>
      <vt:lpstr>C’est Quoi La Justice? </vt:lpstr>
      <vt:lpstr>Partagez vos réponses </vt:lpstr>
      <vt:lpstr>C’est Quoi La Justice Environnementale ?</vt:lpstr>
      <vt:lpstr>Discussions en groupes </vt:lpstr>
      <vt:lpstr>Partage des définitions </vt:lpstr>
      <vt:lpstr>la Justice Environnementale </vt:lpstr>
      <vt:lpstr>Les Droits Des Premières Nations </vt:lpstr>
      <vt:lpstr>Les Communautés des Premières Nations en Nouvelle-Écosse </vt:lpstr>
      <vt:lpstr>Histoire de la création, facilité par Gerald Gloade </vt:lpstr>
      <vt:lpstr>Vidéo </vt:lpstr>
      <vt:lpstr>Reflections et Réponse À Propos d’un Endroit Important </vt:lpstr>
      <vt:lpstr>Le projet d’Alton Gas</vt:lpstr>
      <vt:lpstr>Les Droits Des Premières Nations  </vt:lpstr>
      <vt:lpstr>Carte D’endroit</vt:lpstr>
      <vt:lpstr>Chasse D’information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Justice Globale </dc:title>
  <cp:lastModifiedBy>Maria Brown</cp:lastModifiedBy>
  <cp:revision>1</cp:revision>
  <dcterms:modified xsi:type="dcterms:W3CDTF">2018-01-09T22:08:45Z</dcterms:modified>
</cp:coreProperties>
</file>