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3" r:id="rId8"/>
    <p:sldId id="262" r:id="rId9"/>
    <p:sldId id="265" r:id="rId10"/>
    <p:sldId id="264"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2" autoAdjust="0"/>
    <p:restoredTop sz="94660"/>
  </p:normalViewPr>
  <p:slideViewPr>
    <p:cSldViewPr snapToGrid="0">
      <p:cViewPr varScale="1">
        <p:scale>
          <a:sx n="73" d="100"/>
          <a:sy n="73" d="100"/>
        </p:scale>
        <p:origin x="40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10/18/2021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13" name="Straight Connector 12"/>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10/18/2021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10/18/2021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10/18/2021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A61015F-7CC6-4D0A-9D87-873EA4C304CC}" type="datetimeFigureOut">
              <a:rPr lang="en-US" dirty="0"/>
              <a:t>10/18/2021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
            <a:ext cx="12192000" cy="4572000"/>
          </a:xfrm>
          <a:prstGeom prst="rect">
            <a:avLst/>
          </a:prstGeom>
          <a:blipFill dpi="0" rotWithShape="1">
            <a:blip r:embed="rId2">
              <a:duotone>
                <a:schemeClr val="accent3">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10/18/2021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10/18/2021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10/18/2021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10/18/2021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05C68B11-C5A8-448C-8CE9-B1A273C79CFC}" type="datetimeFigureOut">
              <a:rPr lang="en-US" dirty="0"/>
              <a:t>10/18/2021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10/18/2021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10/18/2021</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8" name="Straight Connector 7"/>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fr-FR" dirty="0"/>
              <a:t>Épreuve 1</a:t>
            </a:r>
            <a:br>
              <a:rPr lang="fr-FR" dirty="0"/>
            </a:br>
            <a:r>
              <a:rPr lang="fr-FR" dirty="0"/>
              <a:t>Compétences productives - expression écrite (NS)</a:t>
            </a:r>
            <a:endParaRPr lang="fr-CA" dirty="0"/>
          </a:p>
        </p:txBody>
      </p:sp>
      <p:sp>
        <p:nvSpPr>
          <p:cNvPr id="3" name="Subtitle 2"/>
          <p:cNvSpPr>
            <a:spLocks noGrp="1"/>
          </p:cNvSpPr>
          <p:nvPr>
            <p:ph type="subTitle" idx="1"/>
          </p:nvPr>
        </p:nvSpPr>
        <p:spPr/>
        <p:txBody>
          <a:bodyPr/>
          <a:lstStyle/>
          <a:p>
            <a:endParaRPr lang="fr-CA" dirty="0"/>
          </a:p>
        </p:txBody>
      </p:sp>
    </p:spTree>
    <p:extLst>
      <p:ext uri="{BB962C8B-B14F-4D97-AF65-F5344CB8AC3E}">
        <p14:creationId xmlns:p14="http://schemas.microsoft.com/office/powerpoint/2010/main" val="18763283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a:t>Les types de textes</a:t>
            </a:r>
          </a:p>
        </p:txBody>
      </p:sp>
      <p:sp>
        <p:nvSpPr>
          <p:cNvPr id="6" name="Rectangle 5"/>
          <p:cNvSpPr/>
          <p:nvPr/>
        </p:nvSpPr>
        <p:spPr>
          <a:xfrm>
            <a:off x="1972491" y="1720840"/>
            <a:ext cx="7367451" cy="3139321"/>
          </a:xfrm>
          <a:prstGeom prst="rect">
            <a:avLst/>
          </a:prstGeom>
        </p:spPr>
        <p:txBody>
          <a:bodyPr wrap="square">
            <a:spAutoFit/>
          </a:bodyPr>
          <a:lstStyle/>
          <a:p>
            <a:r>
              <a:rPr lang="fr-FR" dirty="0"/>
              <a:t>Textes personnels</a:t>
            </a:r>
          </a:p>
          <a:p>
            <a:endParaRPr lang="fr-FR" dirty="0"/>
          </a:p>
          <a:p>
            <a:r>
              <a:rPr lang="fr-FR" dirty="0"/>
              <a:t>Exemples	</a:t>
            </a:r>
          </a:p>
          <a:p>
            <a:r>
              <a:rPr lang="fr-FR" dirty="0"/>
              <a:t>blog, courriel, journal intime, lettre personnelle, message publié dans les médias sociaux… </a:t>
            </a:r>
          </a:p>
          <a:p>
            <a:endParaRPr lang="fr-FR" dirty="0"/>
          </a:p>
          <a:p>
            <a:r>
              <a:rPr lang="fr-FR" dirty="0"/>
              <a:t>Public visé	un(e) ami(e), un membre de sa famille, des personnes qui partagent un intérêt commun, des connaissances, soi-même ...</a:t>
            </a:r>
          </a:p>
          <a:p>
            <a:r>
              <a:rPr lang="fr-FR" dirty="0"/>
              <a:t>Buts	partager son quotidien, exprimer des sentiments, décrire, raconter, divertir, conseiller…</a:t>
            </a:r>
          </a:p>
          <a:p>
            <a:r>
              <a:rPr lang="fr-FR" dirty="0"/>
              <a:t>Registre	familier ou courant selon le contexte</a:t>
            </a:r>
          </a:p>
        </p:txBody>
      </p:sp>
    </p:spTree>
    <p:extLst>
      <p:ext uri="{BB962C8B-B14F-4D97-AF65-F5344CB8AC3E}">
        <p14:creationId xmlns:p14="http://schemas.microsoft.com/office/powerpoint/2010/main" val="27745613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a:t>Textes professionnels</a:t>
            </a:r>
          </a:p>
        </p:txBody>
      </p:sp>
      <p:sp>
        <p:nvSpPr>
          <p:cNvPr id="3" name="Content Placeholder 2"/>
          <p:cNvSpPr>
            <a:spLocks noGrp="1"/>
          </p:cNvSpPr>
          <p:nvPr>
            <p:ph idx="1"/>
          </p:nvPr>
        </p:nvSpPr>
        <p:spPr/>
        <p:txBody>
          <a:bodyPr/>
          <a:lstStyle/>
          <a:p>
            <a:endParaRPr lang="fr-FR" dirty="0"/>
          </a:p>
          <a:p>
            <a:r>
              <a:rPr lang="fr-FR" dirty="0"/>
              <a:t>Exemples	blog, courriel, dissertation, instructions, lettre officielle, proposition, rapport…</a:t>
            </a:r>
          </a:p>
          <a:p>
            <a:r>
              <a:rPr lang="fr-FR" dirty="0"/>
              <a:t>Public visé	l’auteur du texte et le(s) destinataire(s) n’ont pas de relation personnelle</a:t>
            </a:r>
          </a:p>
          <a:p>
            <a:r>
              <a:rPr lang="fr-FR" dirty="0"/>
              <a:t>Buts	persuader, informer, analyser, expliquer, évaluer, instruire…</a:t>
            </a:r>
          </a:p>
          <a:p>
            <a:r>
              <a:rPr lang="fr-FR" dirty="0"/>
              <a:t>Registre	courant, soutenu</a:t>
            </a:r>
            <a:endParaRPr lang="fr-CA" dirty="0"/>
          </a:p>
        </p:txBody>
      </p:sp>
    </p:spTree>
    <p:extLst>
      <p:ext uri="{BB962C8B-B14F-4D97-AF65-F5344CB8AC3E}">
        <p14:creationId xmlns:p14="http://schemas.microsoft.com/office/powerpoint/2010/main" val="14988676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Textes des médias de masse</a:t>
            </a:r>
            <a:endParaRPr lang="fr-CA" dirty="0"/>
          </a:p>
        </p:txBody>
      </p:sp>
      <p:sp>
        <p:nvSpPr>
          <p:cNvPr id="3" name="Content Placeholder 2"/>
          <p:cNvSpPr>
            <a:spLocks noGrp="1"/>
          </p:cNvSpPr>
          <p:nvPr>
            <p:ph idx="1"/>
          </p:nvPr>
        </p:nvSpPr>
        <p:spPr/>
        <p:txBody>
          <a:bodyPr>
            <a:normAutofit/>
          </a:bodyPr>
          <a:lstStyle/>
          <a:p>
            <a:endParaRPr lang="fr-FR" dirty="0"/>
          </a:p>
          <a:p>
            <a:r>
              <a:rPr lang="fr-FR" dirty="0"/>
              <a:t>Exemples	article, blog, brochure, chronique d’opinion, courrier des lecteurs, critique, dépliant, discours, éditorial, entretien, page web, tract… </a:t>
            </a:r>
          </a:p>
          <a:p>
            <a:r>
              <a:rPr lang="fr-FR" dirty="0"/>
              <a:t>Public visé	</a:t>
            </a:r>
          </a:p>
          <a:p>
            <a:r>
              <a:rPr lang="fr-FR" dirty="0"/>
              <a:t>large audience ciblée en fonction d’un objectif particulier</a:t>
            </a:r>
          </a:p>
          <a:p>
            <a:endParaRPr lang="fr-FR" dirty="0"/>
          </a:p>
          <a:p>
            <a:r>
              <a:rPr lang="fr-FR" dirty="0"/>
              <a:t>Buts	informer, divertir, influencer les consommateurs…</a:t>
            </a:r>
          </a:p>
          <a:p>
            <a:r>
              <a:rPr lang="fr-FR" dirty="0"/>
              <a:t>Registre	familier ou courant selon le contexte</a:t>
            </a:r>
            <a:endParaRPr lang="fr-CA" dirty="0"/>
          </a:p>
        </p:txBody>
      </p:sp>
    </p:spTree>
    <p:extLst>
      <p:ext uri="{BB962C8B-B14F-4D97-AF65-F5344CB8AC3E}">
        <p14:creationId xmlns:p14="http://schemas.microsoft.com/office/powerpoint/2010/main" val="8287379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a:t>Courriel personnel / lettre personnelle</a:t>
            </a:r>
          </a:p>
        </p:txBody>
      </p:sp>
      <p:sp>
        <p:nvSpPr>
          <p:cNvPr id="3" name="Content Placeholder 2"/>
          <p:cNvSpPr>
            <a:spLocks noGrp="1"/>
          </p:cNvSpPr>
          <p:nvPr>
            <p:ph idx="1"/>
          </p:nvPr>
        </p:nvSpPr>
        <p:spPr/>
        <p:txBody>
          <a:bodyPr/>
          <a:lstStyle/>
          <a:p>
            <a:r>
              <a:rPr lang="fr-FR" dirty="0"/>
              <a:t>Texte dans lequel l’auteur s’adresse à quelqu’un qu’il connaît : famille, amis, connaissances</a:t>
            </a:r>
            <a:r>
              <a:rPr lang="fr-FR" dirty="0" smtClean="0"/>
              <a:t>…</a:t>
            </a:r>
            <a:endParaRPr lang="fr-FR" dirty="0"/>
          </a:p>
          <a:p>
            <a:r>
              <a:rPr lang="fr-FR" dirty="0"/>
              <a:t>L’auteur donne des nouvelles. Il raconte son quotidien, partage ses sentiments et ses opinions sur un sujet ou un événement précis ou général.</a:t>
            </a:r>
            <a:endParaRPr lang="fr-CA" dirty="0"/>
          </a:p>
        </p:txBody>
      </p:sp>
    </p:spTree>
    <p:extLst>
      <p:ext uri="{BB962C8B-B14F-4D97-AF65-F5344CB8AC3E}">
        <p14:creationId xmlns:p14="http://schemas.microsoft.com/office/powerpoint/2010/main" val="38105671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a:t>Critère A : Langue</a:t>
            </a:r>
          </a:p>
        </p:txBody>
      </p:sp>
      <p:graphicFrame>
        <p:nvGraphicFramePr>
          <p:cNvPr id="4" name="Content Placeholder 3"/>
          <p:cNvGraphicFramePr>
            <a:graphicFrameLocks noGrp="1"/>
          </p:cNvGraphicFramePr>
          <p:nvPr>
            <p:ph idx="1"/>
          </p:nvPr>
        </p:nvGraphicFramePr>
        <p:xfrm>
          <a:off x="1814960" y="3123882"/>
          <a:ext cx="8138218" cy="2346960"/>
        </p:xfrm>
        <a:graphic>
          <a:graphicData uri="http://schemas.openxmlformats.org/drawingml/2006/table">
            <a:tbl>
              <a:tblPr/>
              <a:tblGrid>
                <a:gridCol w="4069109">
                  <a:extLst>
                    <a:ext uri="{9D8B030D-6E8A-4147-A177-3AD203B41FA5}">
                      <a16:colId xmlns:a16="http://schemas.microsoft.com/office/drawing/2014/main" val="3528920968"/>
                    </a:ext>
                  </a:extLst>
                </a:gridCol>
                <a:gridCol w="4069109">
                  <a:extLst>
                    <a:ext uri="{9D8B030D-6E8A-4147-A177-3AD203B41FA5}">
                      <a16:colId xmlns:a16="http://schemas.microsoft.com/office/drawing/2014/main" val="3536053723"/>
                    </a:ext>
                  </a:extLst>
                </a:gridCol>
              </a:tblGrid>
              <a:tr h="0">
                <a:tc>
                  <a:txBody>
                    <a:bodyPr/>
                    <a:lstStyle/>
                    <a:p>
                      <a:pPr algn="l" fontAlgn="t"/>
                      <a:r>
                        <a:rPr lang="fr-FR" b="1">
                          <a:effectLst/>
                        </a:rPr>
                        <a:t>Vocabulaire varié</a:t>
                      </a:r>
                      <a:endParaRPr lang="fr-FR">
                        <a:effectLst/>
                      </a:endParaRPr>
                    </a:p>
                    <a:p>
                      <a:pPr algn="l" fontAlgn="t"/>
                      <a:r>
                        <a:rPr lang="fr-FR" b="1">
                          <a:effectLst/>
                        </a:rPr>
                        <a:t>Expressions idiomatiques</a:t>
                      </a:r>
                      <a:endParaRPr lang="fr-FR">
                        <a:effectLst/>
                      </a:endParaRPr>
                    </a:p>
                    <a:p>
                      <a:pPr algn="l" fontAlgn="t"/>
                      <a:r>
                        <a:rPr lang="fr-FR" b="1">
                          <a:effectLst/>
                        </a:rPr>
                        <a:t>Structures grammaticales variées (simples et complexes)</a:t>
                      </a:r>
                      <a:endParaRPr lang="fr-FR">
                        <a:effectLst/>
                      </a:endParaRP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l" fontAlgn="t">
                        <a:buFont typeface="Arial" panose="020B0604020202020204" pitchFamily="34" charset="0"/>
                        <a:buChar char="•"/>
                      </a:pPr>
                      <a:r>
                        <a:rPr lang="fr-FR" dirty="0">
                          <a:effectLst/>
                        </a:rPr>
                        <a:t>vocabulaire courant : vie quotidienne, émotions, opinions…</a:t>
                      </a:r>
                    </a:p>
                    <a:p>
                      <a:pPr algn="l" fontAlgn="t">
                        <a:buFont typeface="Arial" panose="020B0604020202020204" pitchFamily="34" charset="0"/>
                        <a:buChar char="•"/>
                      </a:pPr>
                      <a:r>
                        <a:rPr lang="fr-FR" dirty="0">
                          <a:effectLst/>
                        </a:rPr>
                        <a:t>texte à la 1</a:t>
                      </a:r>
                      <a:r>
                        <a:rPr lang="fr-FR" baseline="30000" dirty="0">
                          <a:effectLst/>
                        </a:rPr>
                        <a:t>ère</a:t>
                      </a:r>
                      <a:r>
                        <a:rPr lang="fr-FR" dirty="0">
                          <a:effectLst/>
                        </a:rPr>
                        <a:t> personne du singulier</a:t>
                      </a:r>
                    </a:p>
                    <a:p>
                      <a:pPr algn="l" fontAlgn="t">
                        <a:buFont typeface="Arial" panose="020B0604020202020204" pitchFamily="34" charset="0"/>
                        <a:buChar char="•"/>
                      </a:pPr>
                      <a:r>
                        <a:rPr lang="fr-FR" dirty="0">
                          <a:effectLst/>
                        </a:rPr>
                        <a:t>phrases interrogatives, exclamatives, impératives </a:t>
                      </a:r>
                    </a:p>
                    <a:p>
                      <a:pPr algn="l" fontAlgn="t">
                        <a:buFont typeface="Arial" panose="020B0604020202020204" pitchFamily="34" charset="0"/>
                        <a:buChar char="•"/>
                      </a:pPr>
                      <a:r>
                        <a:rPr lang="fr-FR" dirty="0">
                          <a:effectLst/>
                        </a:rPr>
                        <a:t>phrases en suspens</a:t>
                      </a:r>
                    </a:p>
                    <a:p>
                      <a:pPr algn="l" fontAlgn="t">
                        <a:buFont typeface="Arial" panose="020B0604020202020204" pitchFamily="34" charset="0"/>
                        <a:buChar char="•"/>
                      </a:pPr>
                      <a:r>
                        <a:rPr lang="fr-FR" dirty="0">
                          <a:effectLst/>
                        </a:rPr>
                        <a:t>répétitions</a:t>
                      </a:r>
                    </a:p>
                    <a:p>
                      <a:pPr algn="l" fontAlgn="t">
                        <a:buFont typeface="Arial" panose="020B0604020202020204" pitchFamily="34" charset="0"/>
                        <a:buChar char="•"/>
                      </a:pPr>
                      <a:r>
                        <a:rPr lang="fr-FR" dirty="0">
                          <a:effectLst/>
                        </a:rPr>
                        <a:t>exagérations (superlatifs)</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492606086"/>
                  </a:ext>
                </a:extLst>
              </a:tr>
            </a:tbl>
          </a:graphicData>
        </a:graphic>
      </p:graphicFrame>
    </p:spTree>
    <p:extLst>
      <p:ext uri="{BB962C8B-B14F-4D97-AF65-F5344CB8AC3E}">
        <p14:creationId xmlns:p14="http://schemas.microsoft.com/office/powerpoint/2010/main" val="40105028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a:t>Critère B : Message</a:t>
            </a:r>
          </a:p>
        </p:txBody>
      </p:sp>
      <p:graphicFrame>
        <p:nvGraphicFramePr>
          <p:cNvPr id="4" name="Content Placeholder 3"/>
          <p:cNvGraphicFramePr>
            <a:graphicFrameLocks noGrp="1"/>
          </p:cNvGraphicFramePr>
          <p:nvPr>
            <p:ph idx="1"/>
          </p:nvPr>
        </p:nvGraphicFramePr>
        <p:xfrm>
          <a:off x="1814960" y="2986722"/>
          <a:ext cx="8138218" cy="2621280"/>
        </p:xfrm>
        <a:graphic>
          <a:graphicData uri="http://schemas.openxmlformats.org/drawingml/2006/table">
            <a:tbl>
              <a:tblPr/>
              <a:tblGrid>
                <a:gridCol w="4069109">
                  <a:extLst>
                    <a:ext uri="{9D8B030D-6E8A-4147-A177-3AD203B41FA5}">
                      <a16:colId xmlns:a16="http://schemas.microsoft.com/office/drawing/2014/main" val="2372329891"/>
                    </a:ext>
                  </a:extLst>
                </a:gridCol>
                <a:gridCol w="4069109">
                  <a:extLst>
                    <a:ext uri="{9D8B030D-6E8A-4147-A177-3AD203B41FA5}">
                      <a16:colId xmlns:a16="http://schemas.microsoft.com/office/drawing/2014/main" val="3493976728"/>
                    </a:ext>
                  </a:extLst>
                </a:gridCol>
              </a:tblGrid>
              <a:tr h="0">
                <a:tc>
                  <a:txBody>
                    <a:bodyPr/>
                    <a:lstStyle/>
                    <a:p>
                      <a:pPr algn="l" fontAlgn="t"/>
                      <a:r>
                        <a:rPr lang="fr-FR" b="1">
                          <a:effectLst/>
                        </a:rPr>
                        <a:t>Idées pertinentes</a:t>
                      </a:r>
                      <a:endParaRPr lang="fr-FR">
                        <a:effectLst/>
                      </a:endParaRPr>
                    </a:p>
                    <a:p>
                      <a:pPr algn="l" fontAlgn="t"/>
                      <a:r>
                        <a:rPr lang="fr-FR" b="1">
                          <a:effectLst/>
                        </a:rPr>
                        <a:t>Idées développées</a:t>
                      </a:r>
                      <a:endParaRPr lang="fr-FR">
                        <a:effectLst/>
                      </a:endParaRPr>
                    </a:p>
                    <a:p>
                      <a:pPr algn="l" fontAlgn="t"/>
                      <a:r>
                        <a:rPr lang="fr-FR" b="1">
                          <a:effectLst/>
                        </a:rPr>
                        <a:t>Réponse structurée de manière logique</a:t>
                      </a:r>
                      <a:endParaRPr lang="fr-FR">
                        <a:effectLst/>
                      </a:endParaRP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l" fontAlgn="t">
                        <a:buFont typeface="Arial" panose="020B0604020202020204" pitchFamily="34" charset="0"/>
                        <a:buChar char="•"/>
                      </a:pPr>
                      <a:r>
                        <a:rPr lang="fr-FR" dirty="0">
                          <a:effectLst/>
                        </a:rPr>
                        <a:t>introduction : informations personnelles, présenter le sujet de la lettre / du courriel de manière naturelle</a:t>
                      </a:r>
                    </a:p>
                    <a:p>
                      <a:pPr algn="l" fontAlgn="t">
                        <a:buFont typeface="Arial" panose="020B0604020202020204" pitchFamily="34" charset="0"/>
                        <a:buChar char="•"/>
                      </a:pPr>
                      <a:r>
                        <a:rPr lang="fr-FR" dirty="0">
                          <a:effectLst/>
                        </a:rPr>
                        <a:t>développement : informations sentiments, opinions, souhaits, anecdote, exemples…</a:t>
                      </a:r>
                    </a:p>
                    <a:p>
                      <a:pPr algn="l" fontAlgn="t">
                        <a:buFont typeface="Arial" panose="020B0604020202020204" pitchFamily="34" charset="0"/>
                        <a:buChar char="•"/>
                      </a:pPr>
                      <a:r>
                        <a:rPr lang="fr-FR" dirty="0">
                          <a:effectLst/>
                        </a:rPr>
                        <a:t>conclusion : l’auteur s’adresse directement au destinataire du courriel / de la lettre : conseils, remerciements…</a:t>
                      </a:r>
                    </a:p>
                    <a:p>
                      <a:pPr algn="l" fontAlgn="t"/>
                      <a:r>
                        <a:rPr lang="fr-FR" dirty="0">
                          <a:effectLst/>
                        </a:rPr>
                        <a:t>connecteurs logiques, paragraphes</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275109314"/>
                  </a:ext>
                </a:extLst>
              </a:tr>
            </a:tbl>
          </a:graphicData>
        </a:graphic>
      </p:graphicFrame>
    </p:spTree>
    <p:extLst>
      <p:ext uri="{BB962C8B-B14F-4D97-AF65-F5344CB8AC3E}">
        <p14:creationId xmlns:p14="http://schemas.microsoft.com/office/powerpoint/2010/main" val="41059651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CA"/>
          </a:p>
        </p:txBody>
      </p:sp>
      <p:sp>
        <p:nvSpPr>
          <p:cNvPr id="3" name="Content Placeholder 2"/>
          <p:cNvSpPr>
            <a:spLocks noGrp="1"/>
          </p:cNvSpPr>
          <p:nvPr>
            <p:ph idx="1"/>
          </p:nvPr>
        </p:nvSpPr>
        <p:spPr/>
        <p:txBody>
          <a:bodyPr/>
          <a:lstStyle/>
          <a:p>
            <a:endParaRPr lang="fr-CA"/>
          </a:p>
        </p:txBody>
      </p:sp>
    </p:spTree>
    <p:extLst>
      <p:ext uri="{BB962C8B-B14F-4D97-AF65-F5344CB8AC3E}">
        <p14:creationId xmlns:p14="http://schemas.microsoft.com/office/powerpoint/2010/main" val="11257908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a:t>La tâche</a:t>
            </a:r>
          </a:p>
        </p:txBody>
      </p:sp>
      <p:sp>
        <p:nvSpPr>
          <p:cNvPr id="3" name="Content Placeholder 2"/>
          <p:cNvSpPr>
            <a:spLocks noGrp="1"/>
          </p:cNvSpPr>
          <p:nvPr>
            <p:ph idx="1"/>
          </p:nvPr>
        </p:nvSpPr>
        <p:spPr/>
        <p:txBody>
          <a:bodyPr/>
          <a:lstStyle/>
          <a:p>
            <a:r>
              <a:rPr lang="fr-FR" dirty="0" smtClean="0"/>
              <a:t>1 </a:t>
            </a:r>
            <a:r>
              <a:rPr lang="fr-FR" dirty="0"/>
              <a:t>h 30 minutes</a:t>
            </a:r>
          </a:p>
          <a:p>
            <a:r>
              <a:rPr lang="fr-FR" dirty="0"/>
              <a:t>Rédaction de 450 à 600 mots</a:t>
            </a:r>
          </a:p>
          <a:p>
            <a:r>
              <a:rPr lang="fr-FR" dirty="0"/>
              <a:t>Trois tâches sont proposées et il faut en choisir une.</a:t>
            </a:r>
          </a:p>
          <a:p>
            <a:r>
              <a:rPr lang="fr-FR" dirty="0"/>
              <a:t>Chaque tâche est liée à un thème prescrit différent.</a:t>
            </a:r>
          </a:p>
          <a:p>
            <a:r>
              <a:rPr lang="fr-FR" dirty="0"/>
              <a:t>Chaque tâche comprend trois buts : le / la candidat(e) doit fournir des renseignements pertinents sur chacun des trois.</a:t>
            </a:r>
          </a:p>
          <a:p>
            <a:r>
              <a:rPr lang="fr-FR" dirty="0"/>
              <a:t>Pour chaque tâche, trois types de textes sont proposés et il faut choisir le plus approprié.</a:t>
            </a:r>
            <a:endParaRPr lang="fr-CA" dirty="0"/>
          </a:p>
        </p:txBody>
      </p:sp>
    </p:spTree>
    <p:extLst>
      <p:ext uri="{BB962C8B-B14F-4D97-AF65-F5344CB8AC3E}">
        <p14:creationId xmlns:p14="http://schemas.microsoft.com/office/powerpoint/2010/main" val="9576198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a:t>L'évaluation</a:t>
            </a:r>
          </a:p>
        </p:txBody>
      </p:sp>
      <p:sp>
        <p:nvSpPr>
          <p:cNvPr id="3" name="Content Placeholder 2"/>
          <p:cNvSpPr>
            <a:spLocks noGrp="1"/>
          </p:cNvSpPr>
          <p:nvPr>
            <p:ph idx="1"/>
          </p:nvPr>
        </p:nvSpPr>
        <p:spPr/>
        <p:txBody>
          <a:bodyPr/>
          <a:lstStyle/>
          <a:p>
            <a:r>
              <a:rPr lang="fr-FR" dirty="0"/>
              <a:t>La réponse est évaluée par un examinateur / une examinatrice externe.</a:t>
            </a:r>
          </a:p>
          <a:p>
            <a:r>
              <a:rPr lang="fr-FR" dirty="0"/>
              <a:t>La réponse est évaluée sur trois critères pour un total de 30 points : langue (12 points), message (12 points) et compréhension conceptuelle (6 points).</a:t>
            </a:r>
          </a:p>
          <a:p>
            <a:r>
              <a:rPr lang="fr-FR" b="1" dirty="0"/>
              <a:t>Cette épreuve vaut 25 % de la note finale.</a:t>
            </a:r>
            <a:endParaRPr lang="fr-CA" b="1" dirty="0"/>
          </a:p>
        </p:txBody>
      </p:sp>
    </p:spTree>
    <p:extLst>
      <p:ext uri="{BB962C8B-B14F-4D97-AF65-F5344CB8AC3E}">
        <p14:creationId xmlns:p14="http://schemas.microsoft.com/office/powerpoint/2010/main" val="14205758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a:t>La tâche</a:t>
            </a:r>
          </a:p>
        </p:txBody>
      </p:sp>
      <p:sp>
        <p:nvSpPr>
          <p:cNvPr id="3" name="Content Placeholder 2"/>
          <p:cNvSpPr>
            <a:spLocks noGrp="1"/>
          </p:cNvSpPr>
          <p:nvPr>
            <p:ph idx="1"/>
          </p:nvPr>
        </p:nvSpPr>
        <p:spPr/>
        <p:txBody>
          <a:bodyPr/>
          <a:lstStyle/>
          <a:p>
            <a:r>
              <a:rPr lang="fr-FR" dirty="0" smtClean="0"/>
              <a:t>L'épreuve </a:t>
            </a:r>
            <a:r>
              <a:rPr lang="fr-FR" dirty="0"/>
              <a:t>d'expression écrite propose trois tâches parmi lesquelles le / la candidat(e) doit en choisir une.</a:t>
            </a:r>
          </a:p>
          <a:p>
            <a:endParaRPr lang="fr-FR" dirty="0"/>
          </a:p>
          <a:p>
            <a:r>
              <a:rPr lang="fr-FR" dirty="0"/>
              <a:t>Le sujet de la tâche est lié à l'un des cinq thèmes du programme.</a:t>
            </a:r>
            <a:endParaRPr lang="fr-CA" dirty="0"/>
          </a:p>
        </p:txBody>
      </p:sp>
    </p:spTree>
    <p:extLst>
      <p:ext uri="{BB962C8B-B14F-4D97-AF65-F5344CB8AC3E}">
        <p14:creationId xmlns:p14="http://schemas.microsoft.com/office/powerpoint/2010/main" val="35292833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dirty="0"/>
              <a:t/>
            </a:r>
            <a:br>
              <a:rPr lang="fr-FR" dirty="0"/>
            </a:br>
            <a:r>
              <a:rPr lang="fr-FR" dirty="0"/>
              <a:t>Les cinq thèmes prescrits du programme sont les suivants :</a:t>
            </a:r>
            <a:endParaRPr lang="fr-CA" dirty="0"/>
          </a:p>
        </p:txBody>
      </p:sp>
      <p:sp>
        <p:nvSpPr>
          <p:cNvPr id="3" name="Content Placeholder 2"/>
          <p:cNvSpPr>
            <a:spLocks noGrp="1"/>
          </p:cNvSpPr>
          <p:nvPr>
            <p:ph idx="1"/>
          </p:nvPr>
        </p:nvSpPr>
        <p:spPr/>
        <p:txBody>
          <a:bodyPr/>
          <a:lstStyle/>
          <a:p>
            <a:r>
              <a:rPr lang="fr-FR" dirty="0"/>
              <a:t>Identités</a:t>
            </a:r>
          </a:p>
          <a:p>
            <a:r>
              <a:rPr lang="fr-FR" dirty="0"/>
              <a:t>Expériences</a:t>
            </a:r>
          </a:p>
          <a:p>
            <a:r>
              <a:rPr lang="fr-FR" dirty="0"/>
              <a:t>Ingéniosité humaine</a:t>
            </a:r>
          </a:p>
          <a:p>
            <a:r>
              <a:rPr lang="fr-FR" dirty="0"/>
              <a:t>Organisation sociale</a:t>
            </a:r>
          </a:p>
          <a:p>
            <a:r>
              <a:rPr lang="fr-FR" dirty="0"/>
              <a:t>Partage de la </a:t>
            </a:r>
            <a:r>
              <a:rPr lang="fr-FR" dirty="0" smtClean="0"/>
              <a:t>planète</a:t>
            </a:r>
          </a:p>
          <a:p>
            <a:endParaRPr lang="fr-FR" dirty="0"/>
          </a:p>
          <a:p>
            <a:endParaRPr lang="fr-CA" dirty="0"/>
          </a:p>
        </p:txBody>
      </p:sp>
      <p:graphicFrame>
        <p:nvGraphicFramePr>
          <p:cNvPr id="4" name="Table 3"/>
          <p:cNvGraphicFramePr>
            <a:graphicFrameLocks noGrp="1"/>
          </p:cNvGraphicFramePr>
          <p:nvPr>
            <p:extLst>
              <p:ext uri="{D42A27DB-BD31-4B8C-83A1-F6EECF244321}">
                <p14:modId xmlns:p14="http://schemas.microsoft.com/office/powerpoint/2010/main" val="4086081803"/>
              </p:ext>
            </p:extLst>
          </p:nvPr>
        </p:nvGraphicFramePr>
        <p:xfrm>
          <a:off x="1814960" y="4963886"/>
          <a:ext cx="8138217" cy="875210"/>
        </p:xfrm>
        <a:graphic>
          <a:graphicData uri="http://schemas.openxmlformats.org/drawingml/2006/table">
            <a:tbl>
              <a:tblPr/>
              <a:tblGrid>
                <a:gridCol w="8138217">
                  <a:extLst>
                    <a:ext uri="{9D8B030D-6E8A-4147-A177-3AD203B41FA5}">
                      <a16:colId xmlns:a16="http://schemas.microsoft.com/office/drawing/2014/main" val="2945784245"/>
                    </a:ext>
                  </a:extLst>
                </a:gridCol>
              </a:tblGrid>
              <a:tr h="875210">
                <a:tc>
                  <a:txBody>
                    <a:bodyPr/>
                    <a:lstStyle/>
                    <a:p>
                      <a:pPr algn="l" fontAlgn="t"/>
                      <a:r>
                        <a:rPr lang="fr-FR" b="1" dirty="0">
                          <a:effectLst/>
                        </a:rPr>
                        <a:t>À noter : </a:t>
                      </a:r>
                      <a:r>
                        <a:rPr lang="fr-FR" dirty="0">
                          <a:effectLst/>
                        </a:rPr>
                        <a:t>Les connaissances factuelles des cinq thèmes ne sont pas évaluées.</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345052211"/>
                  </a:ext>
                </a:extLst>
              </a:tr>
            </a:tbl>
          </a:graphicData>
        </a:graphic>
      </p:graphicFrame>
    </p:spTree>
    <p:extLst>
      <p:ext uri="{BB962C8B-B14F-4D97-AF65-F5344CB8AC3E}">
        <p14:creationId xmlns:p14="http://schemas.microsoft.com/office/powerpoint/2010/main" val="13533867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a:t>Chaque tâche indique :</a:t>
            </a:r>
          </a:p>
        </p:txBody>
      </p:sp>
      <p:sp>
        <p:nvSpPr>
          <p:cNvPr id="3" name="Content Placeholder 2"/>
          <p:cNvSpPr>
            <a:spLocks noGrp="1"/>
          </p:cNvSpPr>
          <p:nvPr>
            <p:ph idx="1"/>
          </p:nvPr>
        </p:nvSpPr>
        <p:spPr/>
        <p:txBody>
          <a:bodyPr>
            <a:normAutofit/>
          </a:bodyPr>
          <a:lstStyle/>
          <a:p>
            <a:pPr marL="0" indent="0">
              <a:buNone/>
            </a:pPr>
            <a:endParaRPr lang="fr-FR" dirty="0"/>
          </a:p>
          <a:p>
            <a:r>
              <a:rPr lang="fr-FR" dirty="0"/>
              <a:t>✓ le </a:t>
            </a:r>
            <a:r>
              <a:rPr lang="fr-FR" dirty="0" smtClean="0"/>
              <a:t>contexte</a:t>
            </a:r>
            <a:endParaRPr lang="fr-FR" dirty="0"/>
          </a:p>
          <a:p>
            <a:r>
              <a:rPr lang="fr-FR" dirty="0"/>
              <a:t>✓ le </a:t>
            </a:r>
            <a:r>
              <a:rPr lang="fr-FR" dirty="0" smtClean="0"/>
              <a:t>destinataire</a:t>
            </a:r>
            <a:endParaRPr lang="fr-FR" dirty="0"/>
          </a:p>
          <a:p>
            <a:r>
              <a:rPr lang="fr-FR" dirty="0"/>
              <a:t>✓ les buts du texte</a:t>
            </a:r>
            <a:r>
              <a:rPr lang="fr-FR" dirty="0" smtClean="0"/>
              <a:t>.</a:t>
            </a:r>
            <a:endParaRPr lang="fr-FR" dirty="0"/>
          </a:p>
          <a:p>
            <a:r>
              <a:rPr lang="fr-FR" dirty="0"/>
              <a:t>Par le passé, le type de texte qui convenait à la tâche était précisé dans l‘énoncé. Dans le programme actuel, le candidat doit faire preuve de compréhension conceptuelle en choisissant parmi les trois types de textes proposés pour chaque tâche celui qui est le plus approprié</a:t>
            </a:r>
            <a:r>
              <a:rPr lang="fr-FR" dirty="0" smtClean="0"/>
              <a:t>.</a:t>
            </a:r>
            <a:endParaRPr lang="fr-FR" dirty="0"/>
          </a:p>
          <a:p>
            <a:r>
              <a:rPr lang="fr-FR" dirty="0"/>
              <a:t>Cinq types de textes sont proposés en tout pour l’ensemble des trois tâches. Certains types de textes sont donc repris.</a:t>
            </a:r>
            <a:endParaRPr lang="fr-CA" dirty="0"/>
          </a:p>
        </p:txBody>
      </p:sp>
    </p:spTree>
    <p:extLst>
      <p:ext uri="{BB962C8B-B14F-4D97-AF65-F5344CB8AC3E}">
        <p14:creationId xmlns:p14="http://schemas.microsoft.com/office/powerpoint/2010/main" val="37270366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Les buts de la tâche</a:t>
            </a:r>
            <a:endParaRPr lang="fr-CA" dirty="0"/>
          </a:p>
        </p:txBody>
      </p:sp>
      <p:sp>
        <p:nvSpPr>
          <p:cNvPr id="3" name="Content Placeholder 2"/>
          <p:cNvSpPr>
            <a:spLocks noGrp="1"/>
          </p:cNvSpPr>
          <p:nvPr>
            <p:ph idx="1"/>
          </p:nvPr>
        </p:nvSpPr>
        <p:spPr/>
        <p:txBody>
          <a:bodyPr/>
          <a:lstStyle/>
          <a:p>
            <a:r>
              <a:rPr lang="fr-FR" dirty="0"/>
              <a:t>Dans le Guide de langue B, on utilise les termes but(s), intention, aspect pour désigner les objectifs de l’auteur. Le / la candidat(e) doit identifier les buts précisés dans la tâche et les intégrer dans son texte en utilisant un langage adapté. Au niveau moyen la tâche comporte deux buts. Au niveau supérieur elle en comporte trois</a:t>
            </a:r>
            <a:r>
              <a:rPr lang="fr-FR" dirty="0" smtClean="0"/>
              <a:t>.</a:t>
            </a:r>
            <a:endParaRPr lang="fr-FR" dirty="0"/>
          </a:p>
          <a:p>
            <a:r>
              <a:rPr lang="fr-FR" dirty="0"/>
              <a:t>Voici une liste non exhaustive de buts d’une tâche.</a:t>
            </a:r>
          </a:p>
          <a:p>
            <a:endParaRPr lang="fr-FR" dirty="0"/>
          </a:p>
          <a:p>
            <a:r>
              <a:rPr lang="fr-FR" b="1" dirty="0">
                <a:solidFill>
                  <a:srgbClr val="002060"/>
                </a:solidFill>
              </a:rPr>
              <a:t>Il </a:t>
            </a:r>
            <a:r>
              <a:rPr lang="fr-FR" b="1" dirty="0" smtClean="0">
                <a:solidFill>
                  <a:srgbClr val="002060"/>
                </a:solidFill>
              </a:rPr>
              <a:t>est important </a:t>
            </a:r>
            <a:r>
              <a:rPr lang="fr-FR" b="1" dirty="0">
                <a:solidFill>
                  <a:srgbClr val="002060"/>
                </a:solidFill>
              </a:rPr>
              <a:t>que les élèves se familiarisent avec ces termes afin de bien comprendre ce qu'ils doivent faire le jour de l'examen.</a:t>
            </a:r>
            <a:endParaRPr lang="fr-CA" b="1" dirty="0">
              <a:solidFill>
                <a:srgbClr val="002060"/>
              </a:solidFill>
            </a:endParaRPr>
          </a:p>
        </p:txBody>
      </p:sp>
    </p:spTree>
    <p:extLst>
      <p:ext uri="{BB962C8B-B14F-4D97-AF65-F5344CB8AC3E}">
        <p14:creationId xmlns:p14="http://schemas.microsoft.com/office/powerpoint/2010/main" val="25395876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Les buts de la tâche</a:t>
            </a:r>
            <a:endParaRPr lang="fr-CA"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20222287"/>
              </p:ext>
            </p:extLst>
          </p:nvPr>
        </p:nvGraphicFramePr>
        <p:xfrm>
          <a:off x="1024129" y="2286000"/>
          <a:ext cx="9168744" cy="4022724"/>
        </p:xfrm>
        <a:graphic>
          <a:graphicData uri="http://schemas.openxmlformats.org/drawingml/2006/table">
            <a:tbl>
              <a:tblPr/>
              <a:tblGrid>
                <a:gridCol w="2292186">
                  <a:extLst>
                    <a:ext uri="{9D8B030D-6E8A-4147-A177-3AD203B41FA5}">
                      <a16:colId xmlns:a16="http://schemas.microsoft.com/office/drawing/2014/main" val="3699938458"/>
                    </a:ext>
                  </a:extLst>
                </a:gridCol>
                <a:gridCol w="2292186">
                  <a:extLst>
                    <a:ext uri="{9D8B030D-6E8A-4147-A177-3AD203B41FA5}">
                      <a16:colId xmlns:a16="http://schemas.microsoft.com/office/drawing/2014/main" val="4273248372"/>
                    </a:ext>
                  </a:extLst>
                </a:gridCol>
                <a:gridCol w="2292186">
                  <a:extLst>
                    <a:ext uri="{9D8B030D-6E8A-4147-A177-3AD203B41FA5}">
                      <a16:colId xmlns:a16="http://schemas.microsoft.com/office/drawing/2014/main" val="3130063244"/>
                    </a:ext>
                  </a:extLst>
                </a:gridCol>
                <a:gridCol w="2292186">
                  <a:extLst>
                    <a:ext uri="{9D8B030D-6E8A-4147-A177-3AD203B41FA5}">
                      <a16:colId xmlns:a16="http://schemas.microsoft.com/office/drawing/2014/main" val="3975155761"/>
                    </a:ext>
                  </a:extLst>
                </a:gridCol>
              </a:tblGrid>
              <a:tr h="585586">
                <a:tc>
                  <a:txBody>
                    <a:bodyPr/>
                    <a:lstStyle/>
                    <a:p>
                      <a:pPr algn="l" fontAlgn="t"/>
                      <a:r>
                        <a:rPr lang="en-CA" sz="1500">
                          <a:effectLst/>
                        </a:rPr>
                        <a:t>analyser</a:t>
                      </a:r>
                    </a:p>
                  </a:txBody>
                  <a:tcPr marL="63651" marR="63651" marT="63651" marB="63651">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fontAlgn="t"/>
                      <a:r>
                        <a:rPr lang="en-CA" sz="1500">
                          <a:effectLst/>
                        </a:rPr>
                        <a:t>dissuader</a:t>
                      </a:r>
                    </a:p>
                  </a:txBody>
                  <a:tcPr marL="63651" marR="63651" marT="63651" marB="63651">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fontAlgn="t"/>
                      <a:r>
                        <a:rPr lang="en-CA" sz="1500">
                          <a:effectLst/>
                        </a:rPr>
                        <a:t>exprimer des sentiments</a:t>
                      </a:r>
                    </a:p>
                  </a:txBody>
                  <a:tcPr marL="63651" marR="63651" marT="63651" marB="63651">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fontAlgn="t"/>
                      <a:r>
                        <a:rPr lang="en-CA" sz="1500">
                          <a:effectLst/>
                        </a:rPr>
                        <a:t>promouvoir</a:t>
                      </a:r>
                    </a:p>
                  </a:txBody>
                  <a:tcPr marL="63651" marR="63651" marT="63651" marB="63651">
                    <a:lnL w="9525" cap="flat" cmpd="sng" algn="ctr">
                      <a:solidFill>
                        <a:srgbClr val="DDDDDD"/>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3606055635"/>
                  </a:ext>
                </a:extLst>
              </a:tr>
              <a:tr h="356444">
                <a:tc>
                  <a:txBody>
                    <a:bodyPr/>
                    <a:lstStyle/>
                    <a:p>
                      <a:pPr algn="l" fontAlgn="t"/>
                      <a:r>
                        <a:rPr lang="en-CA" sz="1500">
                          <a:effectLst/>
                        </a:rPr>
                        <a:t>approuver</a:t>
                      </a:r>
                    </a:p>
                  </a:txBody>
                  <a:tcPr marL="63651" marR="63651" marT="63651" marB="63651">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fontAlgn="t"/>
                      <a:r>
                        <a:rPr lang="en-CA" sz="1500">
                          <a:effectLst/>
                        </a:rPr>
                        <a:t>divertir</a:t>
                      </a:r>
                    </a:p>
                  </a:txBody>
                  <a:tcPr marL="63651" marR="63651" marT="63651" marB="63651">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fontAlgn="t"/>
                      <a:r>
                        <a:rPr lang="en-CA" sz="1500">
                          <a:effectLst/>
                        </a:rPr>
                        <a:t>faire agir</a:t>
                      </a:r>
                    </a:p>
                  </a:txBody>
                  <a:tcPr marL="63651" marR="63651" marT="63651" marB="63651">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fontAlgn="t"/>
                      <a:r>
                        <a:rPr lang="en-CA" sz="1500">
                          <a:effectLst/>
                        </a:rPr>
                        <a:t>proposer</a:t>
                      </a:r>
                    </a:p>
                  </a:txBody>
                  <a:tcPr marL="63651" marR="63651" marT="63651" marB="63651">
                    <a:lnL w="9525" cap="flat" cmpd="sng" algn="ctr">
                      <a:solidFill>
                        <a:srgbClr val="DDDDDD"/>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3672367519"/>
                  </a:ext>
                </a:extLst>
              </a:tr>
              <a:tr h="585586">
                <a:tc>
                  <a:txBody>
                    <a:bodyPr/>
                    <a:lstStyle/>
                    <a:p>
                      <a:pPr algn="l" fontAlgn="t"/>
                      <a:r>
                        <a:rPr lang="en-CA" sz="1500">
                          <a:effectLst/>
                        </a:rPr>
                        <a:t>argumenter</a:t>
                      </a:r>
                    </a:p>
                  </a:txBody>
                  <a:tcPr marL="63651" marR="63651" marT="63651" marB="63651">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fontAlgn="t"/>
                      <a:r>
                        <a:rPr lang="fr-FR" sz="1500">
                          <a:effectLst/>
                        </a:rPr>
                        <a:t>donner le pour et le contre</a:t>
                      </a:r>
                    </a:p>
                  </a:txBody>
                  <a:tcPr marL="63651" marR="63651" marT="63651" marB="63651">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fontAlgn="t"/>
                      <a:r>
                        <a:rPr lang="en-CA" sz="1500">
                          <a:effectLst/>
                        </a:rPr>
                        <a:t>faire part</a:t>
                      </a:r>
                    </a:p>
                  </a:txBody>
                  <a:tcPr marL="63651" marR="63651" marT="63651" marB="63651">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fontAlgn="t"/>
                      <a:r>
                        <a:rPr lang="en-CA" sz="1500">
                          <a:effectLst/>
                        </a:rPr>
                        <a:t>protester</a:t>
                      </a:r>
                    </a:p>
                  </a:txBody>
                  <a:tcPr marL="63651" marR="63651" marT="63651" marB="63651">
                    <a:lnL w="9525" cap="flat" cmpd="sng" algn="ctr">
                      <a:solidFill>
                        <a:srgbClr val="DDDDDD"/>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1926354374"/>
                  </a:ext>
                </a:extLst>
              </a:tr>
              <a:tr h="356444">
                <a:tc>
                  <a:txBody>
                    <a:bodyPr/>
                    <a:lstStyle/>
                    <a:p>
                      <a:pPr algn="l" fontAlgn="t"/>
                      <a:r>
                        <a:rPr lang="en-CA" sz="1500">
                          <a:effectLst/>
                        </a:rPr>
                        <a:t>comparer</a:t>
                      </a:r>
                    </a:p>
                  </a:txBody>
                  <a:tcPr marL="63651" marR="63651" marT="63651" marB="63651">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fontAlgn="t"/>
                      <a:r>
                        <a:rPr lang="en-CA" sz="1500">
                          <a:effectLst/>
                        </a:rPr>
                        <a:t>donner votre opinion</a:t>
                      </a:r>
                    </a:p>
                  </a:txBody>
                  <a:tcPr marL="63651" marR="63651" marT="63651" marB="63651">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fontAlgn="t"/>
                      <a:r>
                        <a:rPr lang="en-CA" sz="1500">
                          <a:effectLst/>
                        </a:rPr>
                        <a:t>informer</a:t>
                      </a:r>
                    </a:p>
                  </a:txBody>
                  <a:tcPr marL="63651" marR="63651" marT="63651" marB="63651">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fontAlgn="t"/>
                      <a:r>
                        <a:rPr lang="en-CA" sz="1500">
                          <a:effectLst/>
                        </a:rPr>
                        <a:t>raconter</a:t>
                      </a:r>
                    </a:p>
                  </a:txBody>
                  <a:tcPr marL="63651" marR="63651" marT="63651" marB="63651">
                    <a:lnL w="9525" cap="flat" cmpd="sng" algn="ctr">
                      <a:solidFill>
                        <a:srgbClr val="DDDDDD"/>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2546755720"/>
                  </a:ext>
                </a:extLst>
              </a:tr>
              <a:tr h="356444">
                <a:tc>
                  <a:txBody>
                    <a:bodyPr/>
                    <a:lstStyle/>
                    <a:p>
                      <a:pPr algn="l" fontAlgn="t"/>
                      <a:r>
                        <a:rPr lang="en-CA" sz="1500">
                          <a:effectLst/>
                        </a:rPr>
                        <a:t>se confier</a:t>
                      </a:r>
                    </a:p>
                  </a:txBody>
                  <a:tcPr marL="63651" marR="63651" marT="63651" marB="63651">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fontAlgn="t"/>
                      <a:r>
                        <a:rPr lang="en-CA" sz="1500">
                          <a:effectLst/>
                        </a:rPr>
                        <a:t>dresser une liste</a:t>
                      </a:r>
                    </a:p>
                  </a:txBody>
                  <a:tcPr marL="63651" marR="63651" marT="63651" marB="63651">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fontAlgn="t"/>
                      <a:r>
                        <a:rPr lang="en-CA" sz="1500">
                          <a:effectLst/>
                        </a:rPr>
                        <a:t>interdire</a:t>
                      </a:r>
                    </a:p>
                  </a:txBody>
                  <a:tcPr marL="63651" marR="63651" marT="63651" marB="63651">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fontAlgn="t"/>
                      <a:r>
                        <a:rPr lang="en-CA" sz="1500">
                          <a:effectLst/>
                        </a:rPr>
                        <a:t>recommander</a:t>
                      </a:r>
                    </a:p>
                  </a:txBody>
                  <a:tcPr marL="63651" marR="63651" marT="63651" marB="63651">
                    <a:lnL w="9525" cap="flat" cmpd="sng" algn="ctr">
                      <a:solidFill>
                        <a:srgbClr val="DDDDDD"/>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2335851643"/>
                  </a:ext>
                </a:extLst>
              </a:tr>
              <a:tr h="356444">
                <a:tc>
                  <a:txBody>
                    <a:bodyPr/>
                    <a:lstStyle/>
                    <a:p>
                      <a:pPr algn="l" fontAlgn="t"/>
                      <a:r>
                        <a:rPr lang="en-CA" sz="1500">
                          <a:effectLst/>
                        </a:rPr>
                        <a:t>conseiller</a:t>
                      </a:r>
                    </a:p>
                  </a:txBody>
                  <a:tcPr marL="63651" marR="63651" marT="63651" marB="63651">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fontAlgn="t"/>
                      <a:r>
                        <a:rPr lang="en-CA" sz="1500">
                          <a:effectLst/>
                        </a:rPr>
                        <a:t>émouvoir</a:t>
                      </a:r>
                    </a:p>
                  </a:txBody>
                  <a:tcPr marL="63651" marR="63651" marT="63651" marB="63651">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fontAlgn="t"/>
                      <a:r>
                        <a:rPr lang="en-CA" sz="1500">
                          <a:effectLst/>
                        </a:rPr>
                        <a:t>juger</a:t>
                      </a:r>
                    </a:p>
                  </a:txBody>
                  <a:tcPr marL="63651" marR="63651" marT="63651" marB="63651">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fontAlgn="t"/>
                      <a:r>
                        <a:rPr lang="en-CA" sz="1500">
                          <a:effectLst/>
                        </a:rPr>
                        <a:t>réfléchir</a:t>
                      </a:r>
                    </a:p>
                  </a:txBody>
                  <a:tcPr marL="63651" marR="63651" marT="63651" marB="63651">
                    <a:lnL w="9525" cap="flat" cmpd="sng" algn="ctr">
                      <a:solidFill>
                        <a:srgbClr val="DDDDDD"/>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1050799734"/>
                  </a:ext>
                </a:extLst>
              </a:tr>
              <a:tr h="356444">
                <a:tc>
                  <a:txBody>
                    <a:bodyPr/>
                    <a:lstStyle/>
                    <a:p>
                      <a:pPr algn="l" fontAlgn="t"/>
                      <a:r>
                        <a:rPr lang="en-CA" sz="1500">
                          <a:effectLst/>
                        </a:rPr>
                        <a:t>contraster</a:t>
                      </a:r>
                    </a:p>
                  </a:txBody>
                  <a:tcPr marL="63651" marR="63651" marT="63651" marB="63651">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fontAlgn="t"/>
                      <a:r>
                        <a:rPr lang="en-CA" sz="1500">
                          <a:effectLst/>
                        </a:rPr>
                        <a:t>encourager</a:t>
                      </a:r>
                    </a:p>
                  </a:txBody>
                  <a:tcPr marL="63651" marR="63651" marT="63651" marB="63651">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fontAlgn="t"/>
                      <a:r>
                        <a:rPr lang="en-CA" sz="1500">
                          <a:effectLst/>
                        </a:rPr>
                        <a:t>justifier</a:t>
                      </a:r>
                    </a:p>
                  </a:txBody>
                  <a:tcPr marL="63651" marR="63651" marT="63651" marB="63651">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fontAlgn="t"/>
                      <a:r>
                        <a:rPr lang="en-CA" sz="1500">
                          <a:effectLst/>
                        </a:rPr>
                        <a:t>renseigner</a:t>
                      </a:r>
                    </a:p>
                  </a:txBody>
                  <a:tcPr marL="63651" marR="63651" marT="63651" marB="63651">
                    <a:lnL w="9525" cap="flat" cmpd="sng" algn="ctr">
                      <a:solidFill>
                        <a:srgbClr val="DDDDDD"/>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3996040584"/>
                  </a:ext>
                </a:extLst>
              </a:tr>
              <a:tr h="356444">
                <a:tc>
                  <a:txBody>
                    <a:bodyPr/>
                    <a:lstStyle/>
                    <a:p>
                      <a:pPr algn="l" fontAlgn="t"/>
                      <a:r>
                        <a:rPr lang="en-CA" sz="1500">
                          <a:effectLst/>
                        </a:rPr>
                        <a:t>convaincre</a:t>
                      </a:r>
                    </a:p>
                  </a:txBody>
                  <a:tcPr marL="63651" marR="63651" marT="63651" marB="63651">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fontAlgn="t"/>
                      <a:r>
                        <a:rPr lang="en-CA" sz="1500">
                          <a:effectLst/>
                        </a:rPr>
                        <a:t>évaluer</a:t>
                      </a:r>
                    </a:p>
                  </a:txBody>
                  <a:tcPr marL="63651" marR="63651" marT="63651" marB="63651">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fontAlgn="t"/>
                      <a:r>
                        <a:rPr lang="en-CA" sz="1500">
                          <a:effectLst/>
                        </a:rPr>
                        <a:t>s'opposer</a:t>
                      </a:r>
                    </a:p>
                  </a:txBody>
                  <a:tcPr marL="63651" marR="63651" marT="63651" marB="63651">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fontAlgn="t"/>
                      <a:r>
                        <a:rPr lang="en-CA" sz="1500">
                          <a:effectLst/>
                        </a:rPr>
                        <a:t>résumer</a:t>
                      </a:r>
                    </a:p>
                  </a:txBody>
                  <a:tcPr marL="63651" marR="63651" marT="63651" marB="63651">
                    <a:lnL w="9525" cap="flat" cmpd="sng" algn="ctr">
                      <a:solidFill>
                        <a:srgbClr val="DDDDDD"/>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4154120056"/>
                  </a:ext>
                </a:extLst>
              </a:tr>
              <a:tr h="356444">
                <a:tc>
                  <a:txBody>
                    <a:bodyPr/>
                    <a:lstStyle/>
                    <a:p>
                      <a:pPr algn="l" fontAlgn="t"/>
                      <a:r>
                        <a:rPr lang="en-CA" sz="1500">
                          <a:effectLst/>
                        </a:rPr>
                        <a:t>décrire</a:t>
                      </a:r>
                    </a:p>
                  </a:txBody>
                  <a:tcPr marL="63651" marR="63651" marT="63651" marB="63651">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fontAlgn="t"/>
                      <a:r>
                        <a:rPr lang="en-CA" sz="1500">
                          <a:effectLst/>
                        </a:rPr>
                        <a:t>examiner</a:t>
                      </a:r>
                    </a:p>
                  </a:txBody>
                  <a:tcPr marL="63651" marR="63651" marT="63651" marB="63651">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fontAlgn="t"/>
                      <a:r>
                        <a:rPr lang="en-CA" sz="1500">
                          <a:effectLst/>
                        </a:rPr>
                        <a:t>persuader</a:t>
                      </a:r>
                    </a:p>
                  </a:txBody>
                  <a:tcPr marL="63651" marR="63651" marT="63651" marB="63651">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fontAlgn="t"/>
                      <a:r>
                        <a:rPr lang="en-CA" sz="1500">
                          <a:effectLst/>
                        </a:rPr>
                        <a:t>soutenir</a:t>
                      </a:r>
                    </a:p>
                  </a:txBody>
                  <a:tcPr marL="63651" marR="63651" marT="63651" marB="63651">
                    <a:lnL w="9525" cap="flat" cmpd="sng" algn="ctr">
                      <a:solidFill>
                        <a:srgbClr val="DDDDDD"/>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3318917804"/>
                  </a:ext>
                </a:extLst>
              </a:tr>
              <a:tr h="356444">
                <a:tc>
                  <a:txBody>
                    <a:bodyPr/>
                    <a:lstStyle/>
                    <a:p>
                      <a:pPr algn="l" fontAlgn="t"/>
                      <a:r>
                        <a:rPr lang="en-CA" sz="1500">
                          <a:effectLst/>
                        </a:rPr>
                        <a:t>se demander</a:t>
                      </a:r>
                    </a:p>
                  </a:txBody>
                  <a:tcPr marL="63651" marR="63651" marT="63651" marB="63651">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l" fontAlgn="t"/>
                      <a:r>
                        <a:rPr lang="en-CA" sz="1500">
                          <a:effectLst/>
                        </a:rPr>
                        <a:t>expliquer</a:t>
                      </a:r>
                    </a:p>
                  </a:txBody>
                  <a:tcPr marL="63651" marR="63651" marT="63651" marB="63651">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l" fontAlgn="t"/>
                      <a:r>
                        <a:rPr lang="en-CA" sz="1500">
                          <a:effectLst/>
                        </a:rPr>
                        <a:t>préciser</a:t>
                      </a:r>
                    </a:p>
                  </a:txBody>
                  <a:tcPr marL="63651" marR="63651" marT="63651" marB="63651">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l" fontAlgn="t"/>
                      <a:r>
                        <a:rPr lang="en-CA" sz="1500" dirty="0" err="1">
                          <a:effectLst/>
                        </a:rPr>
                        <a:t>suggérer</a:t>
                      </a:r>
                      <a:endParaRPr lang="en-CA" sz="1500" dirty="0">
                        <a:effectLst/>
                      </a:endParaRPr>
                    </a:p>
                  </a:txBody>
                  <a:tcPr marL="63651" marR="63651" marT="63651" marB="63651">
                    <a:lnL w="9525" cap="flat" cmpd="sng" algn="ctr">
                      <a:solidFill>
                        <a:srgbClr val="DDDDDD"/>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074012453"/>
                  </a:ext>
                </a:extLst>
              </a:tr>
            </a:tbl>
          </a:graphicData>
        </a:graphic>
      </p:graphicFrame>
      <p:sp>
        <p:nvSpPr>
          <p:cNvPr id="5" name="Rectangle 1"/>
          <p:cNvSpPr>
            <a:spLocks noChangeArrowheads="1"/>
          </p:cNvSpPr>
          <p:nvPr/>
        </p:nvSpPr>
        <p:spPr bwMode="auto">
          <a:xfrm>
            <a:off x="-2620225" y="105489"/>
            <a:ext cx="16443989"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242424"/>
                </a:solidFill>
                <a:effectLst/>
                <a:latin typeface="Arial" panose="020B0604020202020204" pitchFamily="34" charset="0"/>
                <a:cs typeface="Arial" panose="020B0604020202020204" pitchFamily="34" charset="0"/>
              </a:rPr>
              <a:t>u'ils doivent faire le jour de l'examen.</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5917349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a:t>Les types de textes</a:t>
            </a:r>
          </a:p>
        </p:txBody>
      </p:sp>
      <p:sp>
        <p:nvSpPr>
          <p:cNvPr id="3" name="Content Placeholder 2"/>
          <p:cNvSpPr>
            <a:spLocks noGrp="1"/>
          </p:cNvSpPr>
          <p:nvPr>
            <p:ph idx="1"/>
          </p:nvPr>
        </p:nvSpPr>
        <p:spPr/>
        <p:txBody>
          <a:bodyPr/>
          <a:lstStyle/>
          <a:p>
            <a:r>
              <a:rPr lang="fr-FR" dirty="0"/>
              <a:t>Les types de textes sont répartis dans 3 grandes catégories : textes personnels, textes professionnels et textes des médias de masse. (Guide de langue B, p. 25)</a:t>
            </a:r>
            <a:endParaRPr lang="fr-CA" dirty="0"/>
          </a:p>
        </p:txBody>
      </p:sp>
    </p:spTree>
    <p:extLst>
      <p:ext uri="{BB962C8B-B14F-4D97-AF65-F5344CB8AC3E}">
        <p14:creationId xmlns:p14="http://schemas.microsoft.com/office/powerpoint/2010/main" val="26886924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455F51"/>
      </a:dk2>
      <a:lt2>
        <a:srgbClr val="E3DED1"/>
      </a:lt2>
      <a:accent1>
        <a:srgbClr val="99CB38"/>
      </a:accent1>
      <a:accent2>
        <a:srgbClr val="63A537"/>
      </a:accent2>
      <a:accent3>
        <a:srgbClr val="E6D024"/>
      </a:accent3>
      <a:accent4>
        <a:srgbClr val="CC9700"/>
      </a:accent4>
      <a:accent5>
        <a:srgbClr val="4EB3CF"/>
      </a:accent5>
      <a:accent6>
        <a:srgbClr val="378DA6"/>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29F68FFC-748B-4FC3-BF39-7F84A6D5840F}"/>
    </a:ext>
  </a:extLst>
</a:theme>
</file>

<file path=docProps/app.xml><?xml version="1.0" encoding="utf-8"?>
<Properties xmlns="http://schemas.openxmlformats.org/officeDocument/2006/extended-properties" xmlns:vt="http://schemas.openxmlformats.org/officeDocument/2006/docPropsVTypes">
  <Template>Integral</Template>
  <TotalTime>15</TotalTime>
  <Words>864</Words>
  <Application>Microsoft Office PowerPoint</Application>
  <PresentationFormat>Widescreen</PresentationFormat>
  <Paragraphs>123</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Tw Cen MT</vt:lpstr>
      <vt:lpstr>Tw Cen MT Condensed</vt:lpstr>
      <vt:lpstr>Wingdings 3</vt:lpstr>
      <vt:lpstr>Integral</vt:lpstr>
      <vt:lpstr>Épreuve 1 Compétences productives - expression écrite (NS)</vt:lpstr>
      <vt:lpstr>La tâche</vt:lpstr>
      <vt:lpstr>L'évaluation</vt:lpstr>
      <vt:lpstr>La tâche</vt:lpstr>
      <vt:lpstr> Les cinq thèmes prescrits du programme sont les suivants :</vt:lpstr>
      <vt:lpstr>Chaque tâche indique :</vt:lpstr>
      <vt:lpstr>Les buts de la tâche</vt:lpstr>
      <vt:lpstr>Les buts de la tâche</vt:lpstr>
      <vt:lpstr>Les types de textes</vt:lpstr>
      <vt:lpstr>Les types de textes</vt:lpstr>
      <vt:lpstr>Textes professionnels</vt:lpstr>
      <vt:lpstr>Textes des médias de masse</vt:lpstr>
      <vt:lpstr>Courriel personnel / lettre personnelle</vt:lpstr>
      <vt:lpstr>Critère A : Langue</vt:lpstr>
      <vt:lpstr>Critère B : Message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Épreuve 1 Compétences productives - expression écrite (NS)</dc:title>
  <dc:creator>User</dc:creator>
  <cp:lastModifiedBy>User</cp:lastModifiedBy>
  <cp:revision>6</cp:revision>
  <dcterms:created xsi:type="dcterms:W3CDTF">2021-10-18T11:15:06Z</dcterms:created>
  <dcterms:modified xsi:type="dcterms:W3CDTF">2021-10-18T11:31:04Z</dcterms:modified>
</cp:coreProperties>
</file>