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327"/>
  </p:normalViewPr>
  <p:slideViewPr>
    <p:cSldViewPr snapToGrid="0" snapToObjects="1">
      <p:cViewPr varScale="1">
        <p:scale>
          <a:sx n="128" d="100"/>
          <a:sy n="128" d="100"/>
        </p:scale>
        <p:origin x="4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3/7/21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3/7/21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3/7/21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3/7/21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3/7/21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3/7/21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3/7/21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3/7/21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25732-3FFD-D84E-B389-5988E75D0049}"/>
              </a:ext>
            </a:extLst>
          </p:cNvPr>
          <p:cNvSpPr>
            <a:spLocks noGrp="1"/>
          </p:cNvSpPr>
          <p:nvPr>
            <p:ph type="ctrTitle"/>
          </p:nvPr>
        </p:nvSpPr>
        <p:spPr/>
        <p:txBody>
          <a:bodyPr>
            <a:normAutofit fontScale="90000"/>
          </a:bodyPr>
          <a:lstStyle/>
          <a:p>
            <a:r>
              <a:rPr lang="en-CA" dirty="0"/>
              <a:t>Organiser un </a:t>
            </a:r>
            <a:r>
              <a:rPr lang="en-CA" dirty="0" err="1"/>
              <a:t>débat</a:t>
            </a:r>
            <a:r>
              <a:rPr lang="en-CA" dirty="0"/>
              <a:t> </a:t>
            </a:r>
            <a:r>
              <a:rPr lang="en-CA" dirty="0" err="1"/>
              <a:t>en</a:t>
            </a:r>
            <a:r>
              <a:rPr lang="en-CA" dirty="0"/>
              <a:t> </a:t>
            </a:r>
            <a:r>
              <a:rPr lang="en-CA" dirty="0" err="1"/>
              <a:t>classe</a:t>
            </a:r>
            <a:br>
              <a:rPr lang="en-CA" dirty="0"/>
            </a:br>
            <a:endParaRPr lang="fr-CA" dirty="0"/>
          </a:p>
        </p:txBody>
      </p:sp>
      <p:sp>
        <p:nvSpPr>
          <p:cNvPr id="3" name="Subtitle 2">
            <a:extLst>
              <a:ext uri="{FF2B5EF4-FFF2-40B4-BE49-F238E27FC236}">
                <a16:creationId xmlns:a16="http://schemas.microsoft.com/office/drawing/2014/main" id="{E14E0376-59D1-ED49-93A6-24E833F28E91}"/>
              </a:ext>
            </a:extLst>
          </p:cNvPr>
          <p:cNvSpPr>
            <a:spLocks noGrp="1"/>
          </p:cNvSpPr>
          <p:nvPr>
            <p:ph type="subTitle" idx="1"/>
          </p:nvPr>
        </p:nvSpPr>
        <p:spPr/>
        <p:txBody>
          <a:bodyPr/>
          <a:lstStyle/>
          <a:p>
            <a:endParaRPr lang="fr-CA" dirty="0"/>
          </a:p>
        </p:txBody>
      </p:sp>
    </p:spTree>
    <p:extLst>
      <p:ext uri="{BB962C8B-B14F-4D97-AF65-F5344CB8AC3E}">
        <p14:creationId xmlns:p14="http://schemas.microsoft.com/office/powerpoint/2010/main" val="3382530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62AB8-B9C1-494E-A243-084BD873A6F3}"/>
              </a:ext>
            </a:extLst>
          </p:cNvPr>
          <p:cNvSpPr>
            <a:spLocks noGrp="1"/>
          </p:cNvSpPr>
          <p:nvPr>
            <p:ph type="title"/>
          </p:nvPr>
        </p:nvSpPr>
        <p:spPr/>
        <p:txBody>
          <a:bodyPr/>
          <a:lstStyle/>
          <a:p>
            <a:r>
              <a:rPr lang="fr-CA" dirty="0"/>
              <a:t>Respect de l’autre </a:t>
            </a:r>
            <a:br>
              <a:rPr lang="fr-CA" dirty="0"/>
            </a:br>
            <a:endParaRPr lang="fr-CA" dirty="0"/>
          </a:p>
        </p:txBody>
      </p:sp>
      <p:sp>
        <p:nvSpPr>
          <p:cNvPr id="3" name="Content Placeholder 2">
            <a:extLst>
              <a:ext uri="{FF2B5EF4-FFF2-40B4-BE49-F238E27FC236}">
                <a16:creationId xmlns:a16="http://schemas.microsoft.com/office/drawing/2014/main" id="{83D874C0-1BA1-2247-97F9-8549C9D2AE39}"/>
              </a:ext>
            </a:extLst>
          </p:cNvPr>
          <p:cNvSpPr>
            <a:spLocks noGrp="1"/>
          </p:cNvSpPr>
          <p:nvPr>
            <p:ph idx="1"/>
          </p:nvPr>
        </p:nvSpPr>
        <p:spPr/>
        <p:txBody>
          <a:bodyPr/>
          <a:lstStyle/>
          <a:p>
            <a:r>
              <a:rPr lang="fr-CA" dirty="0" err="1"/>
              <a:t>Eviter</a:t>
            </a:r>
            <a:r>
              <a:rPr lang="fr-CA" dirty="0"/>
              <a:t> l’invective, avoir une attitude respectueuse </a:t>
            </a:r>
          </a:p>
          <a:p>
            <a:endParaRPr lang="fr-CA" dirty="0"/>
          </a:p>
        </p:txBody>
      </p:sp>
    </p:spTree>
    <p:extLst>
      <p:ext uri="{BB962C8B-B14F-4D97-AF65-F5344CB8AC3E}">
        <p14:creationId xmlns:p14="http://schemas.microsoft.com/office/powerpoint/2010/main" val="2085758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9282D-EB08-6346-AE33-485322BC6F98}"/>
              </a:ext>
            </a:extLst>
          </p:cNvPr>
          <p:cNvSpPr>
            <a:spLocks noGrp="1"/>
          </p:cNvSpPr>
          <p:nvPr>
            <p:ph type="title"/>
          </p:nvPr>
        </p:nvSpPr>
        <p:spPr/>
        <p:txBody>
          <a:bodyPr/>
          <a:lstStyle/>
          <a:p>
            <a:r>
              <a:rPr lang="fr-CA" dirty="0"/>
              <a:t>Implication </a:t>
            </a:r>
            <a:br>
              <a:rPr lang="fr-CA" dirty="0"/>
            </a:br>
            <a:endParaRPr lang="fr-CA" dirty="0"/>
          </a:p>
        </p:txBody>
      </p:sp>
      <p:sp>
        <p:nvSpPr>
          <p:cNvPr id="3" name="Content Placeholder 2">
            <a:extLst>
              <a:ext uri="{FF2B5EF4-FFF2-40B4-BE49-F238E27FC236}">
                <a16:creationId xmlns:a16="http://schemas.microsoft.com/office/drawing/2014/main" id="{AE3C85CF-BB4D-2C43-91E1-0E22BD8300EE}"/>
              </a:ext>
            </a:extLst>
          </p:cNvPr>
          <p:cNvSpPr>
            <a:spLocks noGrp="1"/>
          </p:cNvSpPr>
          <p:nvPr>
            <p:ph idx="1"/>
          </p:nvPr>
        </p:nvSpPr>
        <p:spPr/>
        <p:txBody>
          <a:bodyPr/>
          <a:lstStyle/>
          <a:p>
            <a:r>
              <a:rPr lang="fr-CA" dirty="0"/>
              <a:t>S’appuyer sur un vécu personnel (employer le je…)</a:t>
            </a:r>
          </a:p>
        </p:txBody>
      </p:sp>
    </p:spTree>
    <p:extLst>
      <p:ext uri="{BB962C8B-B14F-4D97-AF65-F5344CB8AC3E}">
        <p14:creationId xmlns:p14="http://schemas.microsoft.com/office/powerpoint/2010/main" val="2273171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DF872-4DB2-C441-B3C0-7160D71FE7F7}"/>
              </a:ext>
            </a:extLst>
          </p:cNvPr>
          <p:cNvSpPr>
            <a:spLocks noGrp="1"/>
          </p:cNvSpPr>
          <p:nvPr>
            <p:ph type="title"/>
          </p:nvPr>
        </p:nvSpPr>
        <p:spPr/>
        <p:txBody>
          <a:bodyPr/>
          <a:lstStyle/>
          <a:p>
            <a:r>
              <a:rPr lang="fr-CA"/>
              <a:t>Justesse des arguments </a:t>
            </a:r>
            <a:br>
              <a:rPr lang="fr-CA"/>
            </a:br>
            <a:endParaRPr lang="fr-CA"/>
          </a:p>
        </p:txBody>
      </p:sp>
      <p:sp>
        <p:nvSpPr>
          <p:cNvPr id="3" name="Content Placeholder 2">
            <a:extLst>
              <a:ext uri="{FF2B5EF4-FFF2-40B4-BE49-F238E27FC236}">
                <a16:creationId xmlns:a16="http://schemas.microsoft.com/office/drawing/2014/main" id="{E22279E6-1664-ED46-82CD-3900582BE04A}"/>
              </a:ext>
            </a:extLst>
          </p:cNvPr>
          <p:cNvSpPr>
            <a:spLocks noGrp="1"/>
          </p:cNvSpPr>
          <p:nvPr>
            <p:ph idx="1"/>
          </p:nvPr>
        </p:nvSpPr>
        <p:spPr/>
        <p:txBody>
          <a:bodyPr/>
          <a:lstStyle/>
          <a:p>
            <a:r>
              <a:rPr lang="fr-CA" dirty="0"/>
              <a:t>Répondre aux arguments avancés </a:t>
            </a:r>
          </a:p>
          <a:p>
            <a:r>
              <a:rPr lang="fr-CA" dirty="0"/>
              <a:t>Appuyer ses arguments par des citations, des références…</a:t>
            </a:r>
          </a:p>
          <a:p>
            <a:endParaRPr lang="fr-CA" dirty="0"/>
          </a:p>
        </p:txBody>
      </p:sp>
    </p:spTree>
    <p:extLst>
      <p:ext uri="{BB962C8B-B14F-4D97-AF65-F5344CB8AC3E}">
        <p14:creationId xmlns:p14="http://schemas.microsoft.com/office/powerpoint/2010/main" val="965332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FF4E8-C146-2C44-89C3-112F88C2AFAF}"/>
              </a:ext>
            </a:extLst>
          </p:cNvPr>
          <p:cNvSpPr>
            <a:spLocks noGrp="1"/>
          </p:cNvSpPr>
          <p:nvPr>
            <p:ph type="title"/>
          </p:nvPr>
        </p:nvSpPr>
        <p:spPr/>
        <p:txBody>
          <a:bodyPr/>
          <a:lstStyle/>
          <a:p>
            <a:r>
              <a:rPr lang="fr-CA" dirty="0"/>
              <a:t>Objectifs :</a:t>
            </a:r>
          </a:p>
        </p:txBody>
      </p:sp>
      <p:sp>
        <p:nvSpPr>
          <p:cNvPr id="3" name="Content Placeholder 2">
            <a:extLst>
              <a:ext uri="{FF2B5EF4-FFF2-40B4-BE49-F238E27FC236}">
                <a16:creationId xmlns:a16="http://schemas.microsoft.com/office/drawing/2014/main" id="{6531D38C-EF03-534C-8D50-F83BD5FEB4A5}"/>
              </a:ext>
            </a:extLst>
          </p:cNvPr>
          <p:cNvSpPr>
            <a:spLocks noGrp="1"/>
          </p:cNvSpPr>
          <p:nvPr>
            <p:ph idx="1"/>
          </p:nvPr>
        </p:nvSpPr>
        <p:spPr/>
        <p:txBody>
          <a:bodyPr>
            <a:normAutofit fontScale="85000" lnSpcReduction="20000"/>
          </a:bodyPr>
          <a:lstStyle/>
          <a:p>
            <a:r>
              <a:rPr lang="fr-CA" dirty="0"/>
              <a:t>1 – Apprendre à manipuler les outils de l’argumentation (objectif du bac en termes de savoir-faire dans la discipline lettres)</a:t>
            </a:r>
          </a:p>
          <a:p>
            <a:r>
              <a:rPr lang="fr-CA" dirty="0"/>
              <a:t> 2 – Aborder une question difficile et sujette à contradiction de citoyenneté (objectif en termes de savoir être du bac histoire et langue ) </a:t>
            </a:r>
          </a:p>
          <a:p>
            <a:r>
              <a:rPr lang="fr-CA" dirty="0"/>
              <a:t>Nous allons mener un débat d’une heure sur un thème choisi et préparé.</a:t>
            </a:r>
          </a:p>
          <a:p>
            <a:r>
              <a:rPr lang="fr-CA" dirty="0"/>
              <a:t> Mais le débat doit être juste et objectif, et nous permettre de faire progresser notre réflexion sur le thème choisi. </a:t>
            </a:r>
          </a:p>
          <a:p>
            <a:r>
              <a:rPr lang="fr-CA" dirty="0"/>
              <a:t>En conséquence, il sera préparé et analysé. On veillera à respecter les règles </a:t>
            </a:r>
            <a:r>
              <a:rPr lang="fr-CA" dirty="0" err="1"/>
              <a:t>democratqiues</a:t>
            </a:r>
            <a:r>
              <a:rPr lang="fr-CA" dirty="0"/>
              <a:t> , et en particulier la Déclaration des Droits de l’Homme et du Citoyen, ainsi que les principales lois de la démocratique . </a:t>
            </a:r>
            <a:r>
              <a:rPr lang="fr-CA" b="1" dirty="0">
                <a:highlight>
                  <a:srgbClr val="FFFF00"/>
                </a:highlight>
              </a:rPr>
              <a:t>Ainsi, on veillera à ne pas diffamer. On veillera à ce que chaque opinion puisse se faire entendre également.</a:t>
            </a:r>
          </a:p>
        </p:txBody>
      </p:sp>
    </p:spTree>
    <p:extLst>
      <p:ext uri="{BB962C8B-B14F-4D97-AF65-F5344CB8AC3E}">
        <p14:creationId xmlns:p14="http://schemas.microsoft.com/office/powerpoint/2010/main" val="1996134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34EED-CDF8-4B4F-B2A1-2AD554CF5235}"/>
              </a:ext>
            </a:extLst>
          </p:cNvPr>
          <p:cNvSpPr>
            <a:spLocks noGrp="1"/>
          </p:cNvSpPr>
          <p:nvPr>
            <p:ph type="title"/>
          </p:nvPr>
        </p:nvSpPr>
        <p:spPr/>
        <p:txBody>
          <a:bodyPr/>
          <a:lstStyle/>
          <a:p>
            <a:r>
              <a:rPr lang="fr-CA" dirty="0"/>
              <a:t>Préparation :</a:t>
            </a:r>
          </a:p>
        </p:txBody>
      </p:sp>
      <p:sp>
        <p:nvSpPr>
          <p:cNvPr id="3" name="Content Placeholder 2">
            <a:extLst>
              <a:ext uri="{FF2B5EF4-FFF2-40B4-BE49-F238E27FC236}">
                <a16:creationId xmlns:a16="http://schemas.microsoft.com/office/drawing/2014/main" id="{91AAAA02-AA04-1D47-A34A-FF2420A735B6}"/>
              </a:ext>
            </a:extLst>
          </p:cNvPr>
          <p:cNvSpPr>
            <a:spLocks noGrp="1"/>
          </p:cNvSpPr>
          <p:nvPr>
            <p:ph idx="1"/>
          </p:nvPr>
        </p:nvSpPr>
        <p:spPr/>
        <p:txBody>
          <a:bodyPr>
            <a:normAutofit fontScale="85000" lnSpcReduction="10000"/>
          </a:bodyPr>
          <a:lstStyle/>
          <a:p>
            <a:r>
              <a:rPr lang="fr-CA" dirty="0"/>
              <a:t>Le débat sera juste : La classe sera découpée en deux groupes, l’un qui défendra l’opinion 1 (favorable à l’hypothèse), l’autre qui défendra l’opinion 2 (défavorable à l’hypothèse). </a:t>
            </a:r>
          </a:p>
          <a:p>
            <a:r>
              <a:rPr lang="fr-CA" dirty="0"/>
              <a:t>Chaque groupe aura à cœur de faire vaincre son opinion </a:t>
            </a:r>
            <a:r>
              <a:rPr lang="fr-CA" b="1" dirty="0">
                <a:highlight>
                  <a:srgbClr val="FFFF00"/>
                </a:highlight>
              </a:rPr>
              <a:t>en choisissant les meilleurs arguments</a:t>
            </a:r>
            <a:r>
              <a:rPr lang="fr-CA" dirty="0"/>
              <a:t>. </a:t>
            </a:r>
          </a:p>
          <a:p>
            <a:r>
              <a:rPr lang="fr-CA" dirty="0"/>
              <a:t>On évitera les arguments de mauvaise foi, faciles à démonter, les mensonges, car il faudra prouver et démontrer. On aura prévu des documents pour prouver ses affirmations. On disposera d’une classe de préparation. </a:t>
            </a:r>
          </a:p>
          <a:p>
            <a:r>
              <a:rPr lang="fr-CA" dirty="0"/>
              <a:t>On préparera dans le cadre du travail en autonomie. </a:t>
            </a:r>
          </a:p>
          <a:p>
            <a:r>
              <a:rPr lang="fr-CA" dirty="0"/>
              <a:t>On pourra chercher des documents partout : sur Internet, dans la presse, dans sa documentation personnelle. </a:t>
            </a:r>
          </a:p>
        </p:txBody>
      </p:sp>
    </p:spTree>
    <p:extLst>
      <p:ext uri="{BB962C8B-B14F-4D97-AF65-F5344CB8AC3E}">
        <p14:creationId xmlns:p14="http://schemas.microsoft.com/office/powerpoint/2010/main" val="2303829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9E8FC-48BA-9B47-8930-AA8674BD07BA}"/>
              </a:ext>
            </a:extLst>
          </p:cNvPr>
          <p:cNvSpPr>
            <a:spLocks noGrp="1"/>
          </p:cNvSpPr>
          <p:nvPr>
            <p:ph type="title"/>
          </p:nvPr>
        </p:nvSpPr>
        <p:spPr/>
        <p:txBody>
          <a:bodyPr/>
          <a:lstStyle/>
          <a:p>
            <a:r>
              <a:rPr lang="fr-CA" dirty="0"/>
              <a:t>Conseils :</a:t>
            </a:r>
          </a:p>
        </p:txBody>
      </p:sp>
      <p:sp>
        <p:nvSpPr>
          <p:cNvPr id="3" name="Content Placeholder 2">
            <a:extLst>
              <a:ext uri="{FF2B5EF4-FFF2-40B4-BE49-F238E27FC236}">
                <a16:creationId xmlns:a16="http://schemas.microsoft.com/office/drawing/2014/main" id="{B682D937-DB1E-BA45-8270-133003FB0E4B}"/>
              </a:ext>
            </a:extLst>
          </p:cNvPr>
          <p:cNvSpPr>
            <a:spLocks noGrp="1"/>
          </p:cNvSpPr>
          <p:nvPr>
            <p:ph idx="1"/>
          </p:nvPr>
        </p:nvSpPr>
        <p:spPr/>
        <p:txBody>
          <a:bodyPr/>
          <a:lstStyle/>
          <a:p>
            <a:r>
              <a:rPr lang="fr-CA" dirty="0"/>
              <a:t>Commencer par faire la liste de tous les arguments que l’on choisira, sans oublier d’imaginer tous les arguments que l’adversaire pourrait choisir. </a:t>
            </a:r>
          </a:p>
          <a:p>
            <a:r>
              <a:rPr lang="fr-CA" dirty="0"/>
              <a:t>Ne pas oublier d’appuyer chaque argument sur des exemples ou des documents dont on se sera éventuellement muni. </a:t>
            </a:r>
          </a:p>
          <a:p>
            <a:r>
              <a:rPr lang="fr-CA" dirty="0"/>
              <a:t>Ne pas hésiter à imaginer la stratégie de l’adversaire. </a:t>
            </a:r>
          </a:p>
          <a:p>
            <a:r>
              <a:rPr lang="fr-CA" dirty="0"/>
              <a:t>Prévoir pour chaque argument de l’adversaire un contre-argument à opposer. </a:t>
            </a:r>
          </a:p>
          <a:p>
            <a:r>
              <a:rPr lang="fr-CA" dirty="0"/>
              <a:t>Prévoir les argumentateurs pour chaque argument développé</a:t>
            </a:r>
          </a:p>
        </p:txBody>
      </p:sp>
    </p:spTree>
    <p:extLst>
      <p:ext uri="{BB962C8B-B14F-4D97-AF65-F5344CB8AC3E}">
        <p14:creationId xmlns:p14="http://schemas.microsoft.com/office/powerpoint/2010/main" val="3036540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9FC3E-E94A-1E43-8179-F55020E88603}"/>
              </a:ext>
            </a:extLst>
          </p:cNvPr>
          <p:cNvSpPr>
            <a:spLocks noGrp="1"/>
          </p:cNvSpPr>
          <p:nvPr>
            <p:ph type="title"/>
          </p:nvPr>
        </p:nvSpPr>
        <p:spPr/>
        <p:txBody>
          <a:bodyPr/>
          <a:lstStyle/>
          <a:p>
            <a:r>
              <a:rPr lang="en-CA" dirty="0"/>
              <a:t>Organisation :</a:t>
            </a:r>
            <a:endParaRPr lang="fr-CA" dirty="0"/>
          </a:p>
        </p:txBody>
      </p:sp>
      <p:sp>
        <p:nvSpPr>
          <p:cNvPr id="3" name="Content Placeholder 2">
            <a:extLst>
              <a:ext uri="{FF2B5EF4-FFF2-40B4-BE49-F238E27FC236}">
                <a16:creationId xmlns:a16="http://schemas.microsoft.com/office/drawing/2014/main" id="{69871799-0F8E-5846-852D-51E2D3D4AD11}"/>
              </a:ext>
            </a:extLst>
          </p:cNvPr>
          <p:cNvSpPr>
            <a:spLocks noGrp="1"/>
          </p:cNvSpPr>
          <p:nvPr>
            <p:ph idx="1"/>
          </p:nvPr>
        </p:nvSpPr>
        <p:spPr/>
        <p:txBody>
          <a:bodyPr>
            <a:normAutofit/>
          </a:bodyPr>
          <a:lstStyle/>
          <a:p>
            <a:r>
              <a:rPr lang="fr-CA" dirty="0"/>
              <a:t>Le débat sera présidé par un président ( ELSA) de séance assisté de deux  président–adjoints  (LUC et Mélaine )  qui auront à cœur de maintenir l’objectivité du débat. </a:t>
            </a:r>
          </a:p>
          <a:p>
            <a:r>
              <a:rPr lang="fr-CA" dirty="0"/>
              <a:t>Ils veilleront à ce que les deux partis disposent du même temps de parole. </a:t>
            </a:r>
          </a:p>
          <a:p>
            <a:r>
              <a:rPr lang="fr-CA" b="1" dirty="0"/>
              <a:t>Ils seront seuls habilités à donner et retirer la parole</a:t>
            </a:r>
            <a:r>
              <a:rPr lang="fr-CA" dirty="0"/>
              <a:t>. Tous les participants seront tenus de leur obéir. </a:t>
            </a:r>
          </a:p>
          <a:p>
            <a:r>
              <a:rPr lang="fr-CA" dirty="0"/>
              <a:t>Dans le cadre de la préparation, le président et ses assesseurs </a:t>
            </a:r>
            <a:r>
              <a:rPr lang="fr-CA" b="1" dirty="0">
                <a:highlight>
                  <a:srgbClr val="FFFF00"/>
                </a:highlight>
              </a:rPr>
              <a:t>pourront participer aux travaux des deux groupes pour préparer leur propre intervention. </a:t>
            </a:r>
          </a:p>
        </p:txBody>
      </p:sp>
    </p:spTree>
    <p:extLst>
      <p:ext uri="{BB962C8B-B14F-4D97-AF65-F5344CB8AC3E}">
        <p14:creationId xmlns:p14="http://schemas.microsoft.com/office/powerpoint/2010/main" val="1932268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3ECB2-FAA4-344D-9066-5916E1AFD7F1}"/>
              </a:ext>
            </a:extLst>
          </p:cNvPr>
          <p:cNvSpPr>
            <a:spLocks noGrp="1"/>
          </p:cNvSpPr>
          <p:nvPr>
            <p:ph type="title"/>
          </p:nvPr>
        </p:nvSpPr>
        <p:spPr/>
        <p:txBody>
          <a:bodyPr/>
          <a:lstStyle/>
          <a:p>
            <a:r>
              <a:rPr lang="fr-CA" dirty="0"/>
              <a:t>Organisation </a:t>
            </a:r>
          </a:p>
        </p:txBody>
      </p:sp>
      <p:sp>
        <p:nvSpPr>
          <p:cNvPr id="3" name="Content Placeholder 2">
            <a:extLst>
              <a:ext uri="{FF2B5EF4-FFF2-40B4-BE49-F238E27FC236}">
                <a16:creationId xmlns:a16="http://schemas.microsoft.com/office/drawing/2014/main" id="{8354B361-1CE7-1F4A-ABCB-0A7F29E9F911}"/>
              </a:ext>
            </a:extLst>
          </p:cNvPr>
          <p:cNvSpPr>
            <a:spLocks noGrp="1"/>
          </p:cNvSpPr>
          <p:nvPr>
            <p:ph idx="1"/>
          </p:nvPr>
        </p:nvSpPr>
        <p:spPr/>
        <p:txBody>
          <a:bodyPr>
            <a:normAutofit fontScale="85000" lnSpcReduction="20000"/>
          </a:bodyPr>
          <a:lstStyle/>
          <a:p>
            <a:r>
              <a:rPr lang="fr-CA" dirty="0"/>
              <a:t>Le président enregistrera les demandes de paroles et distribuera la parole. </a:t>
            </a:r>
          </a:p>
          <a:p>
            <a:r>
              <a:rPr lang="fr-CA" dirty="0"/>
              <a:t>Elsa veillera à ce que chaque groupe ait disposé d’un temps de parole équivalent. Le président présentera brièvement et objectivement le sujet. Elle proposera autour du sujet plusieurs thèmes et organisera le débat afin que chaque thème soit abordé. Les thèmes proposeront une problématique de la question abordée. Les thèmes seront choisis au moins aujourd’hui avant le débat et communiqués aux deux partis. </a:t>
            </a:r>
          </a:p>
          <a:p>
            <a:r>
              <a:rPr lang="fr-CA" dirty="0"/>
              <a:t>On envisagera de publier les thèmes choisis sur le dossier internet de la classe.( </a:t>
            </a:r>
            <a:r>
              <a:rPr lang="fr-CA" dirty="0" err="1"/>
              <a:t>google</a:t>
            </a:r>
            <a:r>
              <a:rPr lang="fr-CA" dirty="0"/>
              <a:t> </a:t>
            </a:r>
            <a:r>
              <a:rPr lang="fr-CA" dirty="0" err="1"/>
              <a:t>classroom</a:t>
            </a:r>
            <a:r>
              <a:rPr lang="fr-CA" dirty="0"/>
              <a:t> )</a:t>
            </a:r>
          </a:p>
          <a:p>
            <a:r>
              <a:rPr lang="fr-CA" dirty="0"/>
              <a:t>Elle  tirera au sort l’équipe qui prendra la parole en premier. Chaque équipe dans son introduction proposera les points clés de son argumentation. Le président les notera et veillera à consacrer une partie du temps à chaque point. Elle pourra en cours de débat rappeler les objectifs fixés par chaque équipe. Chaque équipe terminera le débat par une conclusion. L’équipe qui a ouvert le débat sera la première à tirer ses conclusions.</a:t>
            </a:r>
          </a:p>
        </p:txBody>
      </p:sp>
    </p:spTree>
    <p:extLst>
      <p:ext uri="{BB962C8B-B14F-4D97-AF65-F5344CB8AC3E}">
        <p14:creationId xmlns:p14="http://schemas.microsoft.com/office/powerpoint/2010/main" val="46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101DC-B3B5-9041-9C39-E965DC4DFBD6}"/>
              </a:ext>
            </a:extLst>
          </p:cNvPr>
          <p:cNvSpPr>
            <a:spLocks noGrp="1"/>
          </p:cNvSpPr>
          <p:nvPr>
            <p:ph type="title"/>
          </p:nvPr>
        </p:nvSpPr>
        <p:spPr/>
        <p:txBody>
          <a:bodyPr/>
          <a:lstStyle/>
          <a:p>
            <a:r>
              <a:rPr lang="fr-CA" dirty="0"/>
              <a:t>Grille d’évaluation.</a:t>
            </a:r>
          </a:p>
        </p:txBody>
      </p:sp>
      <p:sp>
        <p:nvSpPr>
          <p:cNvPr id="3" name="Content Placeholder 2">
            <a:extLst>
              <a:ext uri="{FF2B5EF4-FFF2-40B4-BE49-F238E27FC236}">
                <a16:creationId xmlns:a16="http://schemas.microsoft.com/office/drawing/2014/main" id="{86BD4C19-05F6-B443-B613-7911BEB659D3}"/>
              </a:ext>
            </a:extLst>
          </p:cNvPr>
          <p:cNvSpPr>
            <a:spLocks noGrp="1"/>
          </p:cNvSpPr>
          <p:nvPr>
            <p:ph idx="1"/>
          </p:nvPr>
        </p:nvSpPr>
        <p:spPr/>
        <p:txBody>
          <a:bodyPr>
            <a:normAutofit/>
          </a:bodyPr>
          <a:lstStyle/>
          <a:p>
            <a:r>
              <a:rPr lang="fr-CA" dirty="0"/>
              <a:t>Il s’agit d’une grille d’évaluation formative en termes de compétences. L’évaluation sera une auto-évaluation collective. Elle sera réalisée après avoir entendu le débat. Elle sera proposée par le sujet lui-même, et évaluée par l’ensemble du groupe. </a:t>
            </a:r>
          </a:p>
          <a:p>
            <a:r>
              <a:rPr lang="fr-CA" dirty="0"/>
              <a:t>Elle sera centrée sur 5 critères dont chacun sera gradué de 0 à 4. </a:t>
            </a:r>
          </a:p>
          <a:p>
            <a:r>
              <a:rPr lang="fr-CA" dirty="0"/>
              <a:t>On pourra préciser pour chaque critère une évaluation textuelle pour préciser le critère particulier de non réussite. </a:t>
            </a:r>
          </a:p>
        </p:txBody>
      </p:sp>
    </p:spTree>
    <p:extLst>
      <p:ext uri="{BB962C8B-B14F-4D97-AF65-F5344CB8AC3E}">
        <p14:creationId xmlns:p14="http://schemas.microsoft.com/office/powerpoint/2010/main" val="3705159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C11CC-04BB-4847-8E7A-CC7F0044BC54}"/>
              </a:ext>
            </a:extLst>
          </p:cNvPr>
          <p:cNvSpPr>
            <a:spLocks noGrp="1"/>
          </p:cNvSpPr>
          <p:nvPr>
            <p:ph type="title"/>
          </p:nvPr>
        </p:nvSpPr>
        <p:spPr/>
        <p:txBody>
          <a:bodyPr/>
          <a:lstStyle/>
          <a:p>
            <a:r>
              <a:rPr lang="fr-CA" dirty="0"/>
              <a:t>Parole </a:t>
            </a:r>
            <a:br>
              <a:rPr lang="fr-CA" dirty="0"/>
            </a:br>
            <a:endParaRPr lang="fr-CA" dirty="0"/>
          </a:p>
        </p:txBody>
      </p:sp>
      <p:sp>
        <p:nvSpPr>
          <p:cNvPr id="3" name="Content Placeholder 2">
            <a:extLst>
              <a:ext uri="{FF2B5EF4-FFF2-40B4-BE49-F238E27FC236}">
                <a16:creationId xmlns:a16="http://schemas.microsoft.com/office/drawing/2014/main" id="{196E2CDB-13AC-2B44-B7CF-3C0C0ADF6602}"/>
              </a:ext>
            </a:extLst>
          </p:cNvPr>
          <p:cNvSpPr>
            <a:spLocks noGrp="1"/>
          </p:cNvSpPr>
          <p:nvPr>
            <p:ph idx="1"/>
          </p:nvPr>
        </p:nvSpPr>
        <p:spPr/>
        <p:txBody>
          <a:bodyPr/>
          <a:lstStyle/>
          <a:p>
            <a:r>
              <a:rPr lang="fr-CA" dirty="0"/>
              <a:t>Prise de parole </a:t>
            </a:r>
          </a:p>
          <a:p>
            <a:r>
              <a:rPr lang="fr-CA" dirty="0"/>
              <a:t>Qualité de la voix </a:t>
            </a:r>
          </a:p>
          <a:p>
            <a:r>
              <a:rPr lang="fr-CA" dirty="0"/>
              <a:t>Qualité de l’expression, de la langue</a:t>
            </a:r>
          </a:p>
        </p:txBody>
      </p:sp>
    </p:spTree>
    <p:extLst>
      <p:ext uri="{BB962C8B-B14F-4D97-AF65-F5344CB8AC3E}">
        <p14:creationId xmlns:p14="http://schemas.microsoft.com/office/powerpoint/2010/main" val="3256399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60AB0-0885-A348-9AF2-E92CE807B3D6}"/>
              </a:ext>
            </a:extLst>
          </p:cNvPr>
          <p:cNvSpPr>
            <a:spLocks noGrp="1"/>
          </p:cNvSpPr>
          <p:nvPr>
            <p:ph type="title"/>
          </p:nvPr>
        </p:nvSpPr>
        <p:spPr/>
        <p:txBody>
          <a:bodyPr/>
          <a:lstStyle/>
          <a:p>
            <a:r>
              <a:rPr lang="fr-CA" dirty="0"/>
              <a:t>Attitude</a:t>
            </a:r>
            <a:br>
              <a:rPr lang="fr-CA" dirty="0"/>
            </a:br>
            <a:endParaRPr lang="fr-CA" dirty="0"/>
          </a:p>
        </p:txBody>
      </p:sp>
      <p:sp>
        <p:nvSpPr>
          <p:cNvPr id="3" name="Content Placeholder 2">
            <a:extLst>
              <a:ext uri="{FF2B5EF4-FFF2-40B4-BE49-F238E27FC236}">
                <a16:creationId xmlns:a16="http://schemas.microsoft.com/office/drawing/2014/main" id="{DC07C91A-F2FB-6D4D-8E94-7E5ABB950206}"/>
              </a:ext>
            </a:extLst>
          </p:cNvPr>
          <p:cNvSpPr>
            <a:spLocks noGrp="1"/>
          </p:cNvSpPr>
          <p:nvPr>
            <p:ph idx="1"/>
          </p:nvPr>
        </p:nvSpPr>
        <p:spPr/>
        <p:txBody>
          <a:bodyPr/>
          <a:lstStyle/>
          <a:p>
            <a:r>
              <a:rPr lang="fr-CA" dirty="0"/>
              <a:t>Qualité d’écoute </a:t>
            </a:r>
          </a:p>
          <a:p>
            <a:r>
              <a:rPr lang="fr-CA" dirty="0"/>
              <a:t>Capacité à s’intégrer au débat</a:t>
            </a:r>
          </a:p>
          <a:p>
            <a:r>
              <a:rPr lang="fr-CA" dirty="0"/>
              <a:t> Maîtriser la gestuelle </a:t>
            </a:r>
          </a:p>
          <a:p>
            <a:endParaRPr lang="fr-CA" dirty="0"/>
          </a:p>
        </p:txBody>
      </p:sp>
    </p:spTree>
    <p:extLst>
      <p:ext uri="{BB962C8B-B14F-4D97-AF65-F5344CB8AC3E}">
        <p14:creationId xmlns:p14="http://schemas.microsoft.com/office/powerpoint/2010/main" val="310541900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20</TotalTime>
  <Words>765</Words>
  <Application>Microsoft Macintosh PowerPoint</Application>
  <PresentationFormat>Widescreen</PresentationFormat>
  <Paragraphs>48</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Gill Sans MT</vt:lpstr>
      <vt:lpstr>Gallery</vt:lpstr>
      <vt:lpstr>Organiser un débat en classe </vt:lpstr>
      <vt:lpstr>Objectifs :</vt:lpstr>
      <vt:lpstr>Préparation :</vt:lpstr>
      <vt:lpstr>Conseils :</vt:lpstr>
      <vt:lpstr>Organisation :</vt:lpstr>
      <vt:lpstr>Organisation </vt:lpstr>
      <vt:lpstr>Grille d’évaluation.</vt:lpstr>
      <vt:lpstr>Parole  </vt:lpstr>
      <vt:lpstr>Attitude </vt:lpstr>
      <vt:lpstr>Respect de l’autre  </vt:lpstr>
      <vt:lpstr>Implication  </vt:lpstr>
      <vt:lpstr>Justesse des arguments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Organiser un débat en classe </dc:title>
  <dc:creator>Vitusz Smith</dc:creator>
  <cp:lastModifiedBy>Vitusz Smith</cp:lastModifiedBy>
  <cp:revision>10</cp:revision>
  <dcterms:created xsi:type="dcterms:W3CDTF">2021-03-07T21:56:50Z</dcterms:created>
  <dcterms:modified xsi:type="dcterms:W3CDTF">2021-03-07T22:17:22Z</dcterms:modified>
</cp:coreProperties>
</file>