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jp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3004800" cy="9753600"/>
  <p:notesSz cx="13004800" cy="97536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12" y="-24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461388" y="3179140"/>
            <a:ext cx="10082022" cy="12458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0" b="0" i="0">
                <a:solidFill>
                  <a:srgbClr val="CA74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950720" y="5462016"/>
            <a:ext cx="9103360" cy="2438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20-10-31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200" b="0" i="0">
                <a:solidFill>
                  <a:srgbClr val="178A89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20-10-31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200" b="0" i="0">
                <a:solidFill>
                  <a:srgbClr val="178A89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50240" y="2243328"/>
            <a:ext cx="5657088" cy="64373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697472" y="2243328"/>
            <a:ext cx="5657088" cy="64373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20-10-31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200" b="0" i="0">
                <a:solidFill>
                  <a:srgbClr val="178A89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20-10-31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20-10-31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3004292" cy="97536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507491" y="9246107"/>
            <a:ext cx="11989435" cy="0"/>
          </a:xfrm>
          <a:custGeom>
            <a:avLst/>
            <a:gdLst/>
            <a:ahLst/>
            <a:cxnLst/>
            <a:rect l="l" t="t" r="r" b="b"/>
            <a:pathLst>
              <a:path w="11989435">
                <a:moveTo>
                  <a:pt x="0" y="0"/>
                </a:moveTo>
                <a:lnTo>
                  <a:pt x="11989308" y="0"/>
                </a:lnTo>
                <a:lnTo>
                  <a:pt x="0" y="0"/>
                </a:lnTo>
                <a:close/>
              </a:path>
            </a:pathLst>
          </a:custGeom>
          <a:ln w="76200">
            <a:solidFill>
              <a:srgbClr val="44444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507491" y="507491"/>
            <a:ext cx="11989435" cy="0"/>
          </a:xfrm>
          <a:custGeom>
            <a:avLst/>
            <a:gdLst/>
            <a:ahLst/>
            <a:cxnLst/>
            <a:rect l="l" t="t" r="r" b="b"/>
            <a:pathLst>
              <a:path w="11989435">
                <a:moveTo>
                  <a:pt x="0" y="0"/>
                </a:moveTo>
                <a:lnTo>
                  <a:pt x="11989308" y="0"/>
                </a:lnTo>
                <a:lnTo>
                  <a:pt x="0" y="0"/>
                </a:lnTo>
                <a:close/>
              </a:path>
            </a:pathLst>
          </a:custGeom>
          <a:ln w="12192">
            <a:solidFill>
              <a:srgbClr val="44444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353560" y="2628976"/>
            <a:ext cx="4297679" cy="6661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200" b="0" i="0">
                <a:solidFill>
                  <a:srgbClr val="178A89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50240" y="2243328"/>
            <a:ext cx="11704320" cy="64373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421632" y="9070848"/>
            <a:ext cx="4161536" cy="4876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50240" y="9070848"/>
            <a:ext cx="2991104" cy="4876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20-10-31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363456" y="9070848"/>
            <a:ext cx="2991104" cy="4876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Relationship Id="rId3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98803" y="658367"/>
            <a:ext cx="11077956" cy="843686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240" y="2243328"/>
            <a:ext cx="11704320" cy="4924425"/>
          </a:xfrm>
        </p:spPr>
        <p:txBody>
          <a:bodyPr/>
          <a:lstStyle/>
          <a:p>
            <a:r>
              <a:rPr lang="fr-CA" sz="4000" b="1" dirty="0" smtClean="0"/>
              <a:t>Utilisation </a:t>
            </a:r>
          </a:p>
          <a:p>
            <a:endParaRPr lang="fr-CA" sz="4000" dirty="0"/>
          </a:p>
          <a:p>
            <a:pPr marL="571500" indent="-571500">
              <a:buFont typeface="Arial"/>
              <a:buChar char="•"/>
            </a:pPr>
            <a:r>
              <a:rPr lang="fr-CA" sz="4000" dirty="0" smtClean="0"/>
              <a:t>Suggérer</a:t>
            </a:r>
          </a:p>
          <a:p>
            <a:pPr marL="571500" indent="-571500">
              <a:buFont typeface="Arial"/>
              <a:buChar char="•"/>
            </a:pPr>
            <a:r>
              <a:rPr lang="fr-CA" sz="4000" dirty="0" smtClean="0"/>
              <a:t>Conseiller</a:t>
            </a:r>
          </a:p>
          <a:p>
            <a:pPr marL="571500" indent="-571500">
              <a:buFont typeface="Arial"/>
              <a:buChar char="•"/>
            </a:pPr>
            <a:r>
              <a:rPr lang="fr-CA" sz="4000" dirty="0" smtClean="0"/>
              <a:t>Donner des instructions</a:t>
            </a:r>
          </a:p>
          <a:p>
            <a:pPr marL="571500" indent="-571500">
              <a:buFont typeface="Arial"/>
              <a:buChar char="•"/>
            </a:pPr>
            <a:r>
              <a:rPr lang="fr-CA" sz="4000" dirty="0" smtClean="0"/>
              <a:t>Donner des ordres</a:t>
            </a:r>
          </a:p>
          <a:p>
            <a:endParaRPr lang="fr-CA" sz="4000" dirty="0" smtClean="0"/>
          </a:p>
          <a:p>
            <a:endParaRPr lang="fr-CA" sz="4000" dirty="0" smtClean="0"/>
          </a:p>
        </p:txBody>
      </p:sp>
    </p:spTree>
    <p:extLst>
      <p:ext uri="{BB962C8B-B14F-4D97-AF65-F5344CB8AC3E}">
        <p14:creationId xmlns:p14="http://schemas.microsoft.com/office/powerpoint/2010/main" val="29785832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sz="half" idx="2"/>
          </p:nvPr>
        </p:nvSpPr>
        <p:spPr>
          <a:xfrm>
            <a:off x="650240" y="2243328"/>
            <a:ext cx="5657088" cy="6672072"/>
          </a:xfrm>
        </p:spPr>
        <p:txBody>
          <a:bodyPr/>
          <a:lstStyle/>
          <a:p>
            <a:r>
              <a:rPr lang="fr-CA" sz="2800" b="1" dirty="0" smtClean="0"/>
              <a:t>L’ Impératif passé</a:t>
            </a:r>
          </a:p>
          <a:p>
            <a:r>
              <a:rPr lang="fr-CA" dirty="0" smtClean="0"/>
              <a:t> </a:t>
            </a:r>
          </a:p>
          <a:p>
            <a:endParaRPr lang="fr-CA" dirty="0"/>
          </a:p>
          <a:p>
            <a:pPr marL="285750" indent="-285750">
              <a:buFont typeface="Arial"/>
              <a:buChar char="•"/>
            </a:pPr>
            <a:r>
              <a:rPr lang="fr-CA" sz="2800" b="1" dirty="0" smtClean="0">
                <a:solidFill>
                  <a:srgbClr val="FF0000"/>
                </a:solidFill>
              </a:rPr>
              <a:t>Est beaucoup moins utilisé</a:t>
            </a:r>
          </a:p>
          <a:p>
            <a:pPr marL="285750" indent="-285750">
              <a:buFont typeface="Arial"/>
              <a:buChar char="•"/>
            </a:pPr>
            <a:endParaRPr lang="fr-CA" sz="2800" b="1" dirty="0">
              <a:solidFill>
                <a:srgbClr val="FF0000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fr-CA" sz="2800" b="1" dirty="0" smtClean="0">
                <a:solidFill>
                  <a:srgbClr val="FF0000"/>
                </a:solidFill>
              </a:rPr>
              <a:t>Il s’emploie pour indiquer qu’une action devra être accomplie à un moment précis du futur </a:t>
            </a:r>
          </a:p>
          <a:p>
            <a:pPr marL="285750" indent="-285750">
              <a:buFont typeface="Arial"/>
              <a:buChar char="•"/>
            </a:pPr>
            <a:endParaRPr lang="fr-CA" sz="2800" b="1" dirty="0">
              <a:solidFill>
                <a:srgbClr val="FF0000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fr-CA" sz="2800" b="1" dirty="0" smtClean="0">
                <a:solidFill>
                  <a:schemeClr val="tx1"/>
                </a:solidFill>
              </a:rPr>
              <a:t>Aie fini ton travail demain à midi !</a:t>
            </a:r>
          </a:p>
          <a:p>
            <a:pPr marL="285750" indent="-285750">
              <a:buFont typeface="Arial"/>
              <a:buChar char="•"/>
            </a:pPr>
            <a:endParaRPr lang="fr-CA" sz="2800" b="1" dirty="0">
              <a:solidFill>
                <a:schemeClr val="tx1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fr-CA" sz="2800" b="1" dirty="0" smtClean="0">
                <a:solidFill>
                  <a:srgbClr val="000000"/>
                </a:solidFill>
              </a:rPr>
              <a:t>Soyez partis </a:t>
            </a:r>
            <a:r>
              <a:rPr lang="fr-CA" sz="2800" b="1" dirty="0" smtClean="0">
                <a:solidFill>
                  <a:schemeClr val="tx1"/>
                </a:solidFill>
              </a:rPr>
              <a:t>avant que j’arrive !</a:t>
            </a:r>
          </a:p>
          <a:p>
            <a:pPr marL="285750" indent="-285750">
              <a:buFont typeface="Arial"/>
              <a:buChar char="•"/>
            </a:pPr>
            <a:r>
              <a:rPr lang="fr-CA" sz="2800" b="1" dirty="0" smtClean="0">
                <a:solidFill>
                  <a:schemeClr val="tx1"/>
                </a:solidFill>
              </a:rPr>
              <a:t>( On pense a l’action achevée dans un avenir plus ou moins proche )</a:t>
            </a:r>
          </a:p>
          <a:p>
            <a:endParaRPr lang="fr-CA" sz="2800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3"/>
          </p:nvPr>
        </p:nvSpPr>
        <p:spPr>
          <a:xfrm>
            <a:off x="6578600" y="2243329"/>
            <a:ext cx="5775960" cy="7263526"/>
          </a:xfrm>
        </p:spPr>
        <p:txBody>
          <a:bodyPr/>
          <a:lstStyle/>
          <a:p>
            <a:r>
              <a:rPr lang="fr-CA" sz="3200" b="1" dirty="0" smtClean="0">
                <a:solidFill>
                  <a:srgbClr val="FF0000"/>
                </a:solidFill>
              </a:rPr>
              <a:t>Formation :</a:t>
            </a:r>
          </a:p>
          <a:p>
            <a:endParaRPr lang="fr-CA" sz="2400" b="1" dirty="0">
              <a:solidFill>
                <a:srgbClr val="FF0000"/>
              </a:solidFill>
            </a:endParaRPr>
          </a:p>
          <a:p>
            <a:endParaRPr lang="fr-CA" sz="2400" b="1" dirty="0" smtClean="0">
              <a:solidFill>
                <a:srgbClr val="FF0000"/>
              </a:solidFill>
            </a:endParaRPr>
          </a:p>
          <a:p>
            <a:pPr marL="342900" indent="-342900">
              <a:buFont typeface="Arial"/>
              <a:buChar char="•"/>
            </a:pPr>
            <a:r>
              <a:rPr lang="fr-CA" sz="2400" b="1" dirty="0" smtClean="0"/>
              <a:t>Avoir/Être + Participe Passé </a:t>
            </a:r>
          </a:p>
          <a:p>
            <a:endParaRPr lang="fr-CA" sz="2400" b="1" dirty="0"/>
          </a:p>
          <a:p>
            <a:endParaRPr lang="fr-CA" sz="2400" b="1" dirty="0" smtClean="0"/>
          </a:p>
          <a:p>
            <a:pPr marL="342900" indent="-342900">
              <a:buFont typeface="Wingdings" charset="2"/>
              <a:buChar char="u"/>
            </a:pPr>
            <a:r>
              <a:rPr lang="fr-CA" sz="2400" b="1" dirty="0" smtClean="0"/>
              <a:t>Aie Fini! </a:t>
            </a:r>
          </a:p>
          <a:p>
            <a:pPr marL="342900" indent="-342900">
              <a:buFont typeface="Wingdings" charset="2"/>
              <a:buChar char="u"/>
            </a:pPr>
            <a:r>
              <a:rPr lang="fr-CA" sz="2400" b="1" dirty="0" smtClean="0"/>
              <a:t>Ayons Fini !</a:t>
            </a:r>
          </a:p>
          <a:p>
            <a:pPr marL="342900" indent="-342900">
              <a:buFont typeface="Wingdings" charset="2"/>
              <a:buChar char="u"/>
            </a:pPr>
            <a:r>
              <a:rPr lang="fr-CA" sz="2400" b="1" dirty="0" smtClean="0"/>
              <a:t>Ayez fini !</a:t>
            </a:r>
          </a:p>
          <a:p>
            <a:endParaRPr lang="fr-CA" sz="2400" b="1" dirty="0"/>
          </a:p>
          <a:p>
            <a:pPr marL="342900" indent="-342900">
              <a:buFont typeface="Wingdings" charset="2"/>
              <a:buChar char="q"/>
            </a:pPr>
            <a:r>
              <a:rPr lang="fr-CA" sz="2400" b="1" dirty="0" smtClean="0"/>
              <a:t>Sois arrivé(e )</a:t>
            </a:r>
          </a:p>
          <a:p>
            <a:pPr marL="342900" indent="-342900">
              <a:buFont typeface="Wingdings" charset="2"/>
              <a:buChar char="q"/>
            </a:pPr>
            <a:r>
              <a:rPr lang="fr-CA" sz="2400" b="1" dirty="0" smtClean="0"/>
              <a:t>Soyez </a:t>
            </a:r>
            <a:r>
              <a:rPr lang="fr-CA" sz="2400" b="1" dirty="0"/>
              <a:t>arrivé(</a:t>
            </a:r>
            <a:r>
              <a:rPr lang="fr-CA" sz="2400" b="1" dirty="0" smtClean="0"/>
              <a:t>e)s</a:t>
            </a:r>
          </a:p>
          <a:p>
            <a:pPr marL="342900" indent="-342900">
              <a:buFont typeface="Wingdings" charset="2"/>
              <a:buChar char="q"/>
            </a:pPr>
            <a:r>
              <a:rPr lang="fr-CA" sz="2400" b="1" dirty="0" smtClean="0"/>
              <a:t>Soyez arrivé/arrivés/arrivée/arrivé</a:t>
            </a:r>
            <a:r>
              <a:rPr lang="fr-CA" sz="2400" b="1" dirty="0"/>
              <a:t>e</a:t>
            </a:r>
            <a:r>
              <a:rPr lang="fr-CA" sz="2400" b="1" dirty="0" smtClean="0"/>
              <a:t>s</a:t>
            </a:r>
            <a:endParaRPr lang="fr-CA" sz="2400" b="1" dirty="0"/>
          </a:p>
          <a:p>
            <a:endParaRPr lang="fr-CA" sz="2400" b="1" dirty="0"/>
          </a:p>
          <a:p>
            <a:endParaRPr lang="fr-CA" sz="2400" b="1" dirty="0"/>
          </a:p>
          <a:p>
            <a:r>
              <a:rPr lang="fr-CA" sz="3200" b="1" dirty="0" smtClean="0">
                <a:solidFill>
                  <a:srgbClr val="FF0000"/>
                </a:solidFill>
              </a:rPr>
              <a:t>Forme Négative </a:t>
            </a:r>
          </a:p>
          <a:p>
            <a:endParaRPr lang="fr-CA" sz="2400" b="1" dirty="0"/>
          </a:p>
          <a:p>
            <a:r>
              <a:rPr lang="fr-CA" sz="2400" b="1" dirty="0" smtClean="0"/>
              <a:t>N’aie pas fini !</a:t>
            </a:r>
          </a:p>
          <a:p>
            <a:endParaRPr lang="fr-CA" sz="2400" b="1" dirty="0"/>
          </a:p>
        </p:txBody>
      </p:sp>
    </p:spTree>
    <p:extLst>
      <p:ext uri="{BB962C8B-B14F-4D97-AF65-F5344CB8AC3E}">
        <p14:creationId xmlns:p14="http://schemas.microsoft.com/office/powerpoint/2010/main" val="12280669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287267" y="633983"/>
            <a:ext cx="6429755" cy="84856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208020" y="644651"/>
            <a:ext cx="6188963" cy="843229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925518" y="867155"/>
            <a:ext cx="459666" cy="257683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9449816" y="3790950"/>
            <a:ext cx="106743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>
                <a:solidFill>
                  <a:srgbClr val="FF711F"/>
                </a:solidFill>
              </a:rPr>
              <a:t>Vous</a:t>
            </a:r>
            <a:endParaRPr sz="3600"/>
          </a:p>
        </p:txBody>
      </p:sp>
      <p:sp>
        <p:nvSpPr>
          <p:cNvPr id="5" name="object 5"/>
          <p:cNvSpPr/>
          <p:nvPr/>
        </p:nvSpPr>
        <p:spPr>
          <a:xfrm>
            <a:off x="9242170" y="1027811"/>
            <a:ext cx="445134" cy="2209165"/>
          </a:xfrm>
          <a:custGeom>
            <a:avLst/>
            <a:gdLst/>
            <a:ahLst/>
            <a:cxnLst/>
            <a:rect l="l" t="t" r="r" b="b"/>
            <a:pathLst>
              <a:path w="445134" h="2209165">
                <a:moveTo>
                  <a:pt x="213232" y="56261"/>
                </a:moveTo>
                <a:lnTo>
                  <a:pt x="155828" y="56261"/>
                </a:lnTo>
                <a:lnTo>
                  <a:pt x="161256" y="59926"/>
                </a:lnTo>
                <a:lnTo>
                  <a:pt x="166671" y="64055"/>
                </a:lnTo>
                <a:lnTo>
                  <a:pt x="204190" y="103985"/>
                </a:lnTo>
                <a:lnTo>
                  <a:pt x="217931" y="120650"/>
                </a:lnTo>
                <a:lnTo>
                  <a:pt x="234908" y="141007"/>
                </a:lnTo>
                <a:lnTo>
                  <a:pt x="263241" y="172388"/>
                </a:lnTo>
                <a:lnTo>
                  <a:pt x="294798" y="199707"/>
                </a:lnTo>
                <a:lnTo>
                  <a:pt x="333136" y="217011"/>
                </a:lnTo>
                <a:lnTo>
                  <a:pt x="352678" y="219329"/>
                </a:lnTo>
                <a:lnTo>
                  <a:pt x="371179" y="217878"/>
                </a:lnTo>
                <a:lnTo>
                  <a:pt x="388191" y="212963"/>
                </a:lnTo>
                <a:lnTo>
                  <a:pt x="403703" y="204595"/>
                </a:lnTo>
                <a:lnTo>
                  <a:pt x="417702" y="192786"/>
                </a:lnTo>
                <a:lnTo>
                  <a:pt x="429370" y="178054"/>
                </a:lnTo>
                <a:lnTo>
                  <a:pt x="354075" y="178054"/>
                </a:lnTo>
                <a:lnTo>
                  <a:pt x="342574" y="176696"/>
                </a:lnTo>
                <a:lnTo>
                  <a:pt x="306070" y="158623"/>
                </a:lnTo>
                <a:lnTo>
                  <a:pt x="276352" y="130714"/>
                </a:lnTo>
                <a:lnTo>
                  <a:pt x="224464" y="69064"/>
                </a:lnTo>
                <a:lnTo>
                  <a:pt x="213232" y="56261"/>
                </a:lnTo>
                <a:close/>
              </a:path>
              <a:path w="445134" h="2209165">
                <a:moveTo>
                  <a:pt x="118109" y="0"/>
                </a:moveTo>
                <a:lnTo>
                  <a:pt x="114934" y="216281"/>
                </a:lnTo>
                <a:lnTo>
                  <a:pt x="153543" y="216789"/>
                </a:lnTo>
                <a:lnTo>
                  <a:pt x="155828" y="56261"/>
                </a:lnTo>
                <a:lnTo>
                  <a:pt x="213232" y="56261"/>
                </a:lnTo>
                <a:lnTo>
                  <a:pt x="178462" y="23510"/>
                </a:lnTo>
                <a:lnTo>
                  <a:pt x="139184" y="2750"/>
                </a:lnTo>
                <a:lnTo>
                  <a:pt x="125277" y="186"/>
                </a:lnTo>
                <a:lnTo>
                  <a:pt x="118109" y="0"/>
                </a:lnTo>
                <a:close/>
              </a:path>
              <a:path w="445134" h="2209165">
                <a:moveTo>
                  <a:pt x="351917" y="11049"/>
                </a:moveTo>
                <a:lnTo>
                  <a:pt x="347090" y="52197"/>
                </a:lnTo>
                <a:lnTo>
                  <a:pt x="361590" y="53627"/>
                </a:lnTo>
                <a:lnTo>
                  <a:pt x="374411" y="57165"/>
                </a:lnTo>
                <a:lnTo>
                  <a:pt x="407733" y="91059"/>
                </a:lnTo>
                <a:lnTo>
                  <a:pt x="411733" y="117221"/>
                </a:lnTo>
                <a:lnTo>
                  <a:pt x="410521" y="130290"/>
                </a:lnTo>
                <a:lnTo>
                  <a:pt x="385901" y="168874"/>
                </a:lnTo>
                <a:lnTo>
                  <a:pt x="354075" y="178054"/>
                </a:lnTo>
                <a:lnTo>
                  <a:pt x="429370" y="178054"/>
                </a:lnTo>
                <a:lnTo>
                  <a:pt x="437832" y="160750"/>
                </a:lnTo>
                <a:lnTo>
                  <a:pt x="443027" y="140958"/>
                </a:lnTo>
                <a:lnTo>
                  <a:pt x="445007" y="118618"/>
                </a:lnTo>
                <a:lnTo>
                  <a:pt x="443789" y="96448"/>
                </a:lnTo>
                <a:lnTo>
                  <a:pt x="432256" y="59110"/>
                </a:lnTo>
                <a:lnTo>
                  <a:pt x="392477" y="21685"/>
                </a:lnTo>
                <a:lnTo>
                  <a:pt x="373584" y="14902"/>
                </a:lnTo>
                <a:lnTo>
                  <a:pt x="351917" y="11049"/>
                </a:lnTo>
                <a:close/>
              </a:path>
              <a:path w="445134" h="2209165">
                <a:moveTo>
                  <a:pt x="331077" y="300482"/>
                </a:moveTo>
                <a:lnTo>
                  <a:pt x="221869" y="300482"/>
                </a:lnTo>
                <a:lnTo>
                  <a:pt x="219328" y="477266"/>
                </a:lnTo>
                <a:lnTo>
                  <a:pt x="227583" y="477520"/>
                </a:lnTo>
                <a:lnTo>
                  <a:pt x="229997" y="477647"/>
                </a:lnTo>
                <a:lnTo>
                  <a:pt x="282257" y="470852"/>
                </a:lnTo>
                <a:lnTo>
                  <a:pt x="321563" y="448818"/>
                </a:lnTo>
                <a:lnTo>
                  <a:pt x="333582" y="435483"/>
                </a:lnTo>
                <a:lnTo>
                  <a:pt x="252983" y="435483"/>
                </a:lnTo>
                <a:lnTo>
                  <a:pt x="254888" y="303149"/>
                </a:lnTo>
                <a:lnTo>
                  <a:pt x="333338" y="303149"/>
                </a:lnTo>
                <a:lnTo>
                  <a:pt x="331077" y="300482"/>
                </a:lnTo>
                <a:close/>
              </a:path>
              <a:path w="445134" h="2209165">
                <a:moveTo>
                  <a:pt x="230758" y="259080"/>
                </a:moveTo>
                <a:lnTo>
                  <a:pt x="179324" y="265906"/>
                </a:lnTo>
                <a:lnTo>
                  <a:pt x="140461" y="288163"/>
                </a:lnTo>
                <a:lnTo>
                  <a:pt x="115966" y="323707"/>
                </a:lnTo>
                <a:lnTo>
                  <a:pt x="107187" y="370205"/>
                </a:lnTo>
                <a:lnTo>
                  <a:pt x="108166" y="389969"/>
                </a:lnTo>
                <a:lnTo>
                  <a:pt x="126364" y="438404"/>
                </a:lnTo>
                <a:lnTo>
                  <a:pt x="165173" y="469372"/>
                </a:lnTo>
                <a:lnTo>
                  <a:pt x="182245" y="475615"/>
                </a:lnTo>
                <a:lnTo>
                  <a:pt x="187959" y="434086"/>
                </a:lnTo>
                <a:lnTo>
                  <a:pt x="176226" y="428940"/>
                </a:lnTo>
                <a:lnTo>
                  <a:pt x="166195" y="423021"/>
                </a:lnTo>
                <a:lnTo>
                  <a:pt x="142906" y="391398"/>
                </a:lnTo>
                <a:lnTo>
                  <a:pt x="140374" y="371602"/>
                </a:lnTo>
                <a:lnTo>
                  <a:pt x="140401" y="370205"/>
                </a:lnTo>
                <a:lnTo>
                  <a:pt x="152532" y="332067"/>
                </a:lnTo>
                <a:lnTo>
                  <a:pt x="187309" y="306562"/>
                </a:lnTo>
                <a:lnTo>
                  <a:pt x="221869" y="300482"/>
                </a:lnTo>
                <a:lnTo>
                  <a:pt x="331077" y="300482"/>
                </a:lnTo>
                <a:lnTo>
                  <a:pt x="323214" y="291211"/>
                </a:lnTo>
                <a:lnTo>
                  <a:pt x="305214" y="277475"/>
                </a:lnTo>
                <a:lnTo>
                  <a:pt x="283797" y="267525"/>
                </a:lnTo>
                <a:lnTo>
                  <a:pt x="258974" y="261385"/>
                </a:lnTo>
                <a:lnTo>
                  <a:pt x="230758" y="259080"/>
                </a:lnTo>
                <a:close/>
              </a:path>
              <a:path w="445134" h="2209165">
                <a:moveTo>
                  <a:pt x="333338" y="303149"/>
                </a:moveTo>
                <a:lnTo>
                  <a:pt x="254888" y="303149"/>
                </a:lnTo>
                <a:lnTo>
                  <a:pt x="269607" y="305433"/>
                </a:lnTo>
                <a:lnTo>
                  <a:pt x="282717" y="309800"/>
                </a:lnTo>
                <a:lnTo>
                  <a:pt x="312140" y="334883"/>
                </a:lnTo>
                <a:lnTo>
                  <a:pt x="321945" y="371602"/>
                </a:lnTo>
                <a:lnTo>
                  <a:pt x="320303" y="386125"/>
                </a:lnTo>
                <a:lnTo>
                  <a:pt x="298069" y="421005"/>
                </a:lnTo>
                <a:lnTo>
                  <a:pt x="252983" y="435483"/>
                </a:lnTo>
                <a:lnTo>
                  <a:pt x="333582" y="435483"/>
                </a:lnTo>
                <a:lnTo>
                  <a:pt x="335946" y="432859"/>
                </a:lnTo>
                <a:lnTo>
                  <a:pt x="346328" y="414686"/>
                </a:lnTo>
                <a:lnTo>
                  <a:pt x="352710" y="394275"/>
                </a:lnTo>
                <a:lnTo>
                  <a:pt x="355092" y="371602"/>
                </a:lnTo>
                <a:lnTo>
                  <a:pt x="353325" y="348146"/>
                </a:lnTo>
                <a:lnTo>
                  <a:pt x="347440" y="326929"/>
                </a:lnTo>
                <a:lnTo>
                  <a:pt x="337411" y="307951"/>
                </a:lnTo>
                <a:lnTo>
                  <a:pt x="333338" y="303149"/>
                </a:lnTo>
                <a:close/>
              </a:path>
              <a:path w="445134" h="2209165">
                <a:moveTo>
                  <a:pt x="17525" y="650367"/>
                </a:moveTo>
                <a:lnTo>
                  <a:pt x="17018" y="690499"/>
                </a:lnTo>
                <a:lnTo>
                  <a:pt x="132333" y="692277"/>
                </a:lnTo>
                <a:lnTo>
                  <a:pt x="126101" y="697611"/>
                </a:lnTo>
                <a:lnTo>
                  <a:pt x="103965" y="735044"/>
                </a:lnTo>
                <a:lnTo>
                  <a:pt x="101725" y="756412"/>
                </a:lnTo>
                <a:lnTo>
                  <a:pt x="102312" y="767643"/>
                </a:lnTo>
                <a:lnTo>
                  <a:pt x="116358" y="806614"/>
                </a:lnTo>
                <a:lnTo>
                  <a:pt x="146782" y="837759"/>
                </a:lnTo>
                <a:lnTo>
                  <a:pt x="191182" y="855472"/>
                </a:lnTo>
                <a:lnTo>
                  <a:pt x="225678" y="859282"/>
                </a:lnTo>
                <a:lnTo>
                  <a:pt x="242302" y="858754"/>
                </a:lnTo>
                <a:lnTo>
                  <a:pt x="288289" y="848360"/>
                </a:lnTo>
                <a:lnTo>
                  <a:pt x="324080" y="824732"/>
                </a:lnTo>
                <a:lnTo>
                  <a:pt x="329453" y="818134"/>
                </a:lnTo>
                <a:lnTo>
                  <a:pt x="226568" y="818134"/>
                </a:lnTo>
                <a:lnTo>
                  <a:pt x="204346" y="816659"/>
                </a:lnTo>
                <a:lnTo>
                  <a:pt x="156590" y="798068"/>
                </a:lnTo>
                <a:lnTo>
                  <a:pt x="135856" y="764795"/>
                </a:lnTo>
                <a:lnTo>
                  <a:pt x="134620" y="751840"/>
                </a:lnTo>
                <a:lnTo>
                  <a:pt x="136169" y="739195"/>
                </a:lnTo>
                <a:lnTo>
                  <a:pt x="157225" y="707263"/>
                </a:lnTo>
                <a:lnTo>
                  <a:pt x="203660" y="690618"/>
                </a:lnTo>
                <a:lnTo>
                  <a:pt x="225044" y="689737"/>
                </a:lnTo>
                <a:lnTo>
                  <a:pt x="344960" y="689737"/>
                </a:lnTo>
                <a:lnTo>
                  <a:pt x="345439" y="655193"/>
                </a:lnTo>
                <a:lnTo>
                  <a:pt x="17525" y="650367"/>
                </a:lnTo>
                <a:close/>
              </a:path>
              <a:path w="445134" h="2209165">
                <a:moveTo>
                  <a:pt x="344960" y="689737"/>
                </a:moveTo>
                <a:lnTo>
                  <a:pt x="225044" y="689737"/>
                </a:lnTo>
                <a:lnTo>
                  <a:pt x="246542" y="691330"/>
                </a:lnTo>
                <a:lnTo>
                  <a:pt x="265302" y="695340"/>
                </a:lnTo>
                <a:lnTo>
                  <a:pt x="304897" y="720996"/>
                </a:lnTo>
                <a:lnTo>
                  <a:pt x="317880" y="756412"/>
                </a:lnTo>
                <a:lnTo>
                  <a:pt x="316285" y="768889"/>
                </a:lnTo>
                <a:lnTo>
                  <a:pt x="294639" y="800608"/>
                </a:lnTo>
                <a:lnTo>
                  <a:pt x="247812" y="817324"/>
                </a:lnTo>
                <a:lnTo>
                  <a:pt x="226568" y="818134"/>
                </a:lnTo>
                <a:lnTo>
                  <a:pt x="329453" y="818134"/>
                </a:lnTo>
                <a:lnTo>
                  <a:pt x="348083" y="775366"/>
                </a:lnTo>
                <a:lnTo>
                  <a:pt x="349250" y="760603"/>
                </a:lnTo>
                <a:lnTo>
                  <a:pt x="348869" y="749411"/>
                </a:lnTo>
                <a:lnTo>
                  <a:pt x="335843" y="712979"/>
                </a:lnTo>
                <a:lnTo>
                  <a:pt x="314198" y="691388"/>
                </a:lnTo>
                <a:lnTo>
                  <a:pt x="344937" y="691388"/>
                </a:lnTo>
                <a:lnTo>
                  <a:pt x="344960" y="689737"/>
                </a:lnTo>
                <a:close/>
              </a:path>
              <a:path w="445134" h="2209165">
                <a:moveTo>
                  <a:pt x="344937" y="691388"/>
                </a:moveTo>
                <a:lnTo>
                  <a:pt x="314198" y="691388"/>
                </a:lnTo>
                <a:lnTo>
                  <a:pt x="344931" y="691769"/>
                </a:lnTo>
                <a:lnTo>
                  <a:pt x="344937" y="691388"/>
                </a:lnTo>
                <a:close/>
              </a:path>
              <a:path w="445134" h="2209165">
                <a:moveTo>
                  <a:pt x="321570" y="935863"/>
                </a:moveTo>
                <a:lnTo>
                  <a:pt x="212471" y="935863"/>
                </a:lnTo>
                <a:lnTo>
                  <a:pt x="209930" y="1112647"/>
                </a:lnTo>
                <a:lnTo>
                  <a:pt x="214629" y="1112901"/>
                </a:lnTo>
                <a:lnTo>
                  <a:pt x="218185" y="1113028"/>
                </a:lnTo>
                <a:lnTo>
                  <a:pt x="220599" y="1113028"/>
                </a:lnTo>
                <a:lnTo>
                  <a:pt x="272811" y="1106297"/>
                </a:lnTo>
                <a:lnTo>
                  <a:pt x="312165" y="1084326"/>
                </a:lnTo>
                <a:lnTo>
                  <a:pt x="324169" y="1070991"/>
                </a:lnTo>
                <a:lnTo>
                  <a:pt x="243585" y="1070991"/>
                </a:lnTo>
                <a:lnTo>
                  <a:pt x="245490" y="938657"/>
                </a:lnTo>
                <a:lnTo>
                  <a:pt x="323939" y="938657"/>
                </a:lnTo>
                <a:lnTo>
                  <a:pt x="321570" y="935863"/>
                </a:lnTo>
                <a:close/>
              </a:path>
              <a:path w="445134" h="2209165">
                <a:moveTo>
                  <a:pt x="221360" y="894461"/>
                </a:moveTo>
                <a:lnTo>
                  <a:pt x="169925" y="901350"/>
                </a:lnTo>
                <a:lnTo>
                  <a:pt x="131063" y="923671"/>
                </a:lnTo>
                <a:lnTo>
                  <a:pt x="106521" y="959103"/>
                </a:lnTo>
                <a:lnTo>
                  <a:pt x="97789" y="1005586"/>
                </a:lnTo>
                <a:lnTo>
                  <a:pt x="98768" y="1025350"/>
                </a:lnTo>
                <a:lnTo>
                  <a:pt x="116967" y="1073785"/>
                </a:lnTo>
                <a:lnTo>
                  <a:pt x="155775" y="1104806"/>
                </a:lnTo>
                <a:lnTo>
                  <a:pt x="172847" y="1110996"/>
                </a:lnTo>
                <a:lnTo>
                  <a:pt x="178561" y="1069594"/>
                </a:lnTo>
                <a:lnTo>
                  <a:pt x="166772" y="1064428"/>
                </a:lnTo>
                <a:lnTo>
                  <a:pt x="156733" y="1058465"/>
                </a:lnTo>
                <a:lnTo>
                  <a:pt x="133476" y="1026842"/>
                </a:lnTo>
                <a:lnTo>
                  <a:pt x="130854" y="1007110"/>
                </a:lnTo>
                <a:lnTo>
                  <a:pt x="130893" y="1005586"/>
                </a:lnTo>
                <a:lnTo>
                  <a:pt x="143132" y="967503"/>
                </a:lnTo>
                <a:lnTo>
                  <a:pt x="177911" y="942038"/>
                </a:lnTo>
                <a:lnTo>
                  <a:pt x="212471" y="935863"/>
                </a:lnTo>
                <a:lnTo>
                  <a:pt x="321570" y="935863"/>
                </a:lnTo>
                <a:lnTo>
                  <a:pt x="313817" y="926719"/>
                </a:lnTo>
                <a:lnTo>
                  <a:pt x="295816" y="912927"/>
                </a:lnTo>
                <a:lnTo>
                  <a:pt x="274399" y="902970"/>
                </a:lnTo>
                <a:lnTo>
                  <a:pt x="249576" y="896822"/>
                </a:lnTo>
                <a:lnTo>
                  <a:pt x="221360" y="894461"/>
                </a:lnTo>
                <a:close/>
              </a:path>
              <a:path w="445134" h="2209165">
                <a:moveTo>
                  <a:pt x="323939" y="938657"/>
                </a:moveTo>
                <a:lnTo>
                  <a:pt x="245490" y="938657"/>
                </a:lnTo>
                <a:lnTo>
                  <a:pt x="260209" y="940923"/>
                </a:lnTo>
                <a:lnTo>
                  <a:pt x="273319" y="945261"/>
                </a:lnTo>
                <a:lnTo>
                  <a:pt x="302724" y="970317"/>
                </a:lnTo>
                <a:lnTo>
                  <a:pt x="312532" y="1007110"/>
                </a:lnTo>
                <a:lnTo>
                  <a:pt x="310905" y="1021580"/>
                </a:lnTo>
                <a:lnTo>
                  <a:pt x="288671" y="1056513"/>
                </a:lnTo>
                <a:lnTo>
                  <a:pt x="243585" y="1070991"/>
                </a:lnTo>
                <a:lnTo>
                  <a:pt x="324169" y="1070991"/>
                </a:lnTo>
                <a:lnTo>
                  <a:pt x="326546" y="1068349"/>
                </a:lnTo>
                <a:lnTo>
                  <a:pt x="336915" y="1050147"/>
                </a:lnTo>
                <a:lnTo>
                  <a:pt x="343259" y="1029729"/>
                </a:lnTo>
                <a:lnTo>
                  <a:pt x="345567" y="1007110"/>
                </a:lnTo>
                <a:lnTo>
                  <a:pt x="343874" y="983654"/>
                </a:lnTo>
                <a:lnTo>
                  <a:pt x="338026" y="962437"/>
                </a:lnTo>
                <a:lnTo>
                  <a:pt x="328011" y="943459"/>
                </a:lnTo>
                <a:lnTo>
                  <a:pt x="323939" y="938657"/>
                </a:lnTo>
                <a:close/>
              </a:path>
              <a:path w="445134" h="2209165">
                <a:moveTo>
                  <a:pt x="100837" y="1160145"/>
                </a:moveTo>
                <a:lnTo>
                  <a:pt x="100329" y="1200404"/>
                </a:lnTo>
                <a:lnTo>
                  <a:pt x="224408" y="1202182"/>
                </a:lnTo>
                <a:lnTo>
                  <a:pt x="236890" y="1202797"/>
                </a:lnTo>
                <a:lnTo>
                  <a:pt x="277790" y="1212288"/>
                </a:lnTo>
                <a:lnTo>
                  <a:pt x="300608" y="1239901"/>
                </a:lnTo>
                <a:lnTo>
                  <a:pt x="300481" y="1248664"/>
                </a:lnTo>
                <a:lnTo>
                  <a:pt x="299839" y="1255998"/>
                </a:lnTo>
                <a:lnTo>
                  <a:pt x="298100" y="1263332"/>
                </a:lnTo>
                <a:lnTo>
                  <a:pt x="295267" y="1270666"/>
                </a:lnTo>
                <a:lnTo>
                  <a:pt x="291337" y="1278001"/>
                </a:lnTo>
                <a:lnTo>
                  <a:pt x="328422" y="1292352"/>
                </a:lnTo>
                <a:lnTo>
                  <a:pt x="334260" y="1281995"/>
                </a:lnTo>
                <a:lnTo>
                  <a:pt x="338454" y="1271698"/>
                </a:lnTo>
                <a:lnTo>
                  <a:pt x="341030" y="1261473"/>
                </a:lnTo>
                <a:lnTo>
                  <a:pt x="342010" y="1251331"/>
                </a:lnTo>
                <a:lnTo>
                  <a:pt x="341606" y="1244425"/>
                </a:lnTo>
                <a:lnTo>
                  <a:pt x="312906" y="1206313"/>
                </a:lnTo>
                <a:lnTo>
                  <a:pt x="301498" y="1199388"/>
                </a:lnTo>
                <a:lnTo>
                  <a:pt x="337446" y="1199388"/>
                </a:lnTo>
                <a:lnTo>
                  <a:pt x="337947" y="1163701"/>
                </a:lnTo>
                <a:lnTo>
                  <a:pt x="100837" y="1160145"/>
                </a:lnTo>
                <a:close/>
              </a:path>
              <a:path w="445134" h="2209165">
                <a:moveTo>
                  <a:pt x="337446" y="1199388"/>
                </a:moveTo>
                <a:lnTo>
                  <a:pt x="301498" y="1199388"/>
                </a:lnTo>
                <a:lnTo>
                  <a:pt x="337438" y="1199896"/>
                </a:lnTo>
                <a:lnTo>
                  <a:pt x="337446" y="1199388"/>
                </a:lnTo>
                <a:close/>
              </a:path>
              <a:path w="445134" h="2209165">
                <a:moveTo>
                  <a:pt x="169672" y="1297940"/>
                </a:moveTo>
                <a:lnTo>
                  <a:pt x="123148" y="1317228"/>
                </a:lnTo>
                <a:lnTo>
                  <a:pt x="97393" y="1357566"/>
                </a:lnTo>
                <a:lnTo>
                  <a:pt x="92038" y="1396873"/>
                </a:lnTo>
                <a:lnTo>
                  <a:pt x="92019" y="1400429"/>
                </a:lnTo>
                <a:lnTo>
                  <a:pt x="92374" y="1411785"/>
                </a:lnTo>
                <a:lnTo>
                  <a:pt x="106154" y="1458809"/>
                </a:lnTo>
                <a:lnTo>
                  <a:pt x="136872" y="1487862"/>
                </a:lnTo>
                <a:lnTo>
                  <a:pt x="165607" y="1494917"/>
                </a:lnTo>
                <a:lnTo>
                  <a:pt x="175470" y="1494416"/>
                </a:lnTo>
                <a:lnTo>
                  <a:pt x="212455" y="1474549"/>
                </a:lnTo>
                <a:lnTo>
                  <a:pt x="224007" y="1453642"/>
                </a:lnTo>
                <a:lnTo>
                  <a:pt x="171069" y="1453642"/>
                </a:lnTo>
                <a:lnTo>
                  <a:pt x="161925" y="1453515"/>
                </a:lnTo>
                <a:lnTo>
                  <a:pt x="127476" y="1422622"/>
                </a:lnTo>
                <a:lnTo>
                  <a:pt x="125161" y="1400429"/>
                </a:lnTo>
                <a:lnTo>
                  <a:pt x="125218" y="1396873"/>
                </a:lnTo>
                <a:lnTo>
                  <a:pt x="138429" y="1355852"/>
                </a:lnTo>
                <a:lnTo>
                  <a:pt x="175259" y="1337818"/>
                </a:lnTo>
                <a:lnTo>
                  <a:pt x="169672" y="1297940"/>
                </a:lnTo>
                <a:close/>
              </a:path>
              <a:path w="445134" h="2209165">
                <a:moveTo>
                  <a:pt x="330438" y="1345057"/>
                </a:moveTo>
                <a:lnTo>
                  <a:pt x="271779" y="1345057"/>
                </a:lnTo>
                <a:lnTo>
                  <a:pt x="285114" y="1345311"/>
                </a:lnTo>
                <a:lnTo>
                  <a:pt x="292226" y="1349248"/>
                </a:lnTo>
                <a:lnTo>
                  <a:pt x="306756" y="1394460"/>
                </a:lnTo>
                <a:lnTo>
                  <a:pt x="306710" y="1398524"/>
                </a:lnTo>
                <a:lnTo>
                  <a:pt x="290300" y="1438733"/>
                </a:lnTo>
                <a:lnTo>
                  <a:pt x="267207" y="1448181"/>
                </a:lnTo>
                <a:lnTo>
                  <a:pt x="271906" y="1487551"/>
                </a:lnTo>
                <a:lnTo>
                  <a:pt x="308863" y="1474216"/>
                </a:lnTo>
                <a:lnTo>
                  <a:pt x="334779" y="1432446"/>
                </a:lnTo>
                <a:lnTo>
                  <a:pt x="339729" y="1396873"/>
                </a:lnTo>
                <a:lnTo>
                  <a:pt x="339713" y="1385363"/>
                </a:lnTo>
                <a:lnTo>
                  <a:pt x="338918" y="1376473"/>
                </a:lnTo>
                <a:lnTo>
                  <a:pt x="337530" y="1368028"/>
                </a:lnTo>
                <a:lnTo>
                  <a:pt x="335533" y="1359789"/>
                </a:lnTo>
                <a:lnTo>
                  <a:pt x="333178" y="1352045"/>
                </a:lnTo>
                <a:lnTo>
                  <a:pt x="330438" y="1345057"/>
                </a:lnTo>
                <a:close/>
              </a:path>
              <a:path w="445134" h="2209165">
                <a:moveTo>
                  <a:pt x="272923" y="1306195"/>
                </a:moveTo>
                <a:lnTo>
                  <a:pt x="234061" y="1319387"/>
                </a:lnTo>
                <a:lnTo>
                  <a:pt x="208708" y="1363821"/>
                </a:lnTo>
                <a:lnTo>
                  <a:pt x="193569" y="1415901"/>
                </a:lnTo>
                <a:lnTo>
                  <a:pt x="189817" y="1427654"/>
                </a:lnTo>
                <a:lnTo>
                  <a:pt x="186469" y="1436336"/>
                </a:lnTo>
                <a:lnTo>
                  <a:pt x="183514" y="1441958"/>
                </a:lnTo>
                <a:lnTo>
                  <a:pt x="178180" y="1449832"/>
                </a:lnTo>
                <a:lnTo>
                  <a:pt x="171069" y="1453642"/>
                </a:lnTo>
                <a:lnTo>
                  <a:pt x="224007" y="1453642"/>
                </a:lnTo>
                <a:lnTo>
                  <a:pt x="225615" y="1449631"/>
                </a:lnTo>
                <a:lnTo>
                  <a:pt x="230222" y="1436336"/>
                </a:lnTo>
                <a:lnTo>
                  <a:pt x="235330" y="1420052"/>
                </a:lnTo>
                <a:lnTo>
                  <a:pt x="241717" y="1398143"/>
                </a:lnTo>
                <a:lnTo>
                  <a:pt x="245484" y="1385363"/>
                </a:lnTo>
                <a:lnTo>
                  <a:pt x="262889" y="1349883"/>
                </a:lnTo>
                <a:lnTo>
                  <a:pt x="267080" y="1346581"/>
                </a:lnTo>
                <a:lnTo>
                  <a:pt x="271779" y="1345057"/>
                </a:lnTo>
                <a:lnTo>
                  <a:pt x="330438" y="1345057"/>
                </a:lnTo>
                <a:lnTo>
                  <a:pt x="327515" y="1339179"/>
                </a:lnTo>
                <a:lnTo>
                  <a:pt x="295300" y="1310659"/>
                </a:lnTo>
                <a:lnTo>
                  <a:pt x="280683" y="1306762"/>
                </a:lnTo>
                <a:lnTo>
                  <a:pt x="272923" y="1306195"/>
                </a:lnTo>
                <a:close/>
              </a:path>
              <a:path w="445134" h="2209165">
                <a:moveTo>
                  <a:pt x="95123" y="1552956"/>
                </a:moveTo>
                <a:lnTo>
                  <a:pt x="94360" y="1598676"/>
                </a:lnTo>
                <a:lnTo>
                  <a:pt x="140080" y="1599438"/>
                </a:lnTo>
                <a:lnTo>
                  <a:pt x="140843" y="1553591"/>
                </a:lnTo>
                <a:lnTo>
                  <a:pt x="95123" y="1552956"/>
                </a:lnTo>
                <a:close/>
              </a:path>
              <a:path w="445134" h="2209165">
                <a:moveTo>
                  <a:pt x="634" y="1793240"/>
                </a:moveTo>
                <a:lnTo>
                  <a:pt x="0" y="1833372"/>
                </a:lnTo>
                <a:lnTo>
                  <a:pt x="115443" y="1835150"/>
                </a:lnTo>
                <a:lnTo>
                  <a:pt x="109154" y="1840484"/>
                </a:lnTo>
                <a:lnTo>
                  <a:pt x="86995" y="1877917"/>
                </a:lnTo>
                <a:lnTo>
                  <a:pt x="84581" y="1896872"/>
                </a:lnTo>
                <a:lnTo>
                  <a:pt x="85365" y="1910516"/>
                </a:lnTo>
                <a:lnTo>
                  <a:pt x="99340" y="1949487"/>
                </a:lnTo>
                <a:lnTo>
                  <a:pt x="129782" y="1980632"/>
                </a:lnTo>
                <a:lnTo>
                  <a:pt x="174228" y="1998345"/>
                </a:lnTo>
                <a:lnTo>
                  <a:pt x="208787" y="2002155"/>
                </a:lnTo>
                <a:lnTo>
                  <a:pt x="225409" y="2001627"/>
                </a:lnTo>
                <a:lnTo>
                  <a:pt x="271272" y="1991233"/>
                </a:lnTo>
                <a:lnTo>
                  <a:pt x="307133" y="1967605"/>
                </a:lnTo>
                <a:lnTo>
                  <a:pt x="312463" y="1961007"/>
                </a:lnTo>
                <a:lnTo>
                  <a:pt x="209550" y="1961007"/>
                </a:lnTo>
                <a:lnTo>
                  <a:pt x="187384" y="1959532"/>
                </a:lnTo>
                <a:lnTo>
                  <a:pt x="139700" y="1940941"/>
                </a:lnTo>
                <a:lnTo>
                  <a:pt x="118947" y="1907668"/>
                </a:lnTo>
                <a:lnTo>
                  <a:pt x="117728" y="1894713"/>
                </a:lnTo>
                <a:lnTo>
                  <a:pt x="119276" y="1882068"/>
                </a:lnTo>
                <a:lnTo>
                  <a:pt x="140207" y="1850136"/>
                </a:lnTo>
                <a:lnTo>
                  <a:pt x="186749" y="1833491"/>
                </a:lnTo>
                <a:lnTo>
                  <a:pt x="208152" y="1832610"/>
                </a:lnTo>
                <a:lnTo>
                  <a:pt x="328069" y="1832610"/>
                </a:lnTo>
                <a:lnTo>
                  <a:pt x="328549" y="1798066"/>
                </a:lnTo>
                <a:lnTo>
                  <a:pt x="634" y="1793240"/>
                </a:lnTo>
                <a:close/>
              </a:path>
              <a:path w="445134" h="2209165">
                <a:moveTo>
                  <a:pt x="328069" y="1832610"/>
                </a:moveTo>
                <a:lnTo>
                  <a:pt x="208152" y="1832610"/>
                </a:lnTo>
                <a:lnTo>
                  <a:pt x="229633" y="1834203"/>
                </a:lnTo>
                <a:lnTo>
                  <a:pt x="248364" y="1838213"/>
                </a:lnTo>
                <a:lnTo>
                  <a:pt x="287932" y="1863869"/>
                </a:lnTo>
                <a:lnTo>
                  <a:pt x="300862" y="1899285"/>
                </a:lnTo>
                <a:lnTo>
                  <a:pt x="299269" y="1911762"/>
                </a:lnTo>
                <a:lnTo>
                  <a:pt x="277749" y="1943481"/>
                </a:lnTo>
                <a:lnTo>
                  <a:pt x="230814" y="1960197"/>
                </a:lnTo>
                <a:lnTo>
                  <a:pt x="209550" y="1961007"/>
                </a:lnTo>
                <a:lnTo>
                  <a:pt x="312463" y="1961007"/>
                </a:lnTo>
                <a:lnTo>
                  <a:pt x="331118" y="1918239"/>
                </a:lnTo>
                <a:lnTo>
                  <a:pt x="332358" y="1903476"/>
                </a:lnTo>
                <a:lnTo>
                  <a:pt x="331958" y="1892284"/>
                </a:lnTo>
                <a:lnTo>
                  <a:pt x="318897" y="1855852"/>
                </a:lnTo>
                <a:lnTo>
                  <a:pt x="297179" y="1834261"/>
                </a:lnTo>
                <a:lnTo>
                  <a:pt x="328046" y="1834261"/>
                </a:lnTo>
                <a:lnTo>
                  <a:pt x="328069" y="1832610"/>
                </a:lnTo>
                <a:close/>
              </a:path>
              <a:path w="445134" h="2209165">
                <a:moveTo>
                  <a:pt x="328046" y="1834261"/>
                </a:moveTo>
                <a:lnTo>
                  <a:pt x="297179" y="1834261"/>
                </a:lnTo>
                <a:lnTo>
                  <a:pt x="328040" y="1834642"/>
                </a:lnTo>
                <a:lnTo>
                  <a:pt x="328046" y="1834261"/>
                </a:lnTo>
                <a:close/>
              </a:path>
              <a:path w="445134" h="2209165">
                <a:moveTo>
                  <a:pt x="87756" y="2048129"/>
                </a:moveTo>
                <a:lnTo>
                  <a:pt x="87122" y="2088261"/>
                </a:lnTo>
                <a:lnTo>
                  <a:pt x="414400" y="2093214"/>
                </a:lnTo>
                <a:lnTo>
                  <a:pt x="414908" y="2052955"/>
                </a:lnTo>
                <a:lnTo>
                  <a:pt x="87756" y="2048129"/>
                </a:lnTo>
                <a:close/>
              </a:path>
              <a:path w="445134" h="2209165">
                <a:moveTo>
                  <a:pt x="85978" y="2162556"/>
                </a:moveTo>
                <a:lnTo>
                  <a:pt x="85344" y="2208276"/>
                </a:lnTo>
                <a:lnTo>
                  <a:pt x="131063" y="2208911"/>
                </a:lnTo>
                <a:lnTo>
                  <a:pt x="131825" y="2163191"/>
                </a:lnTo>
                <a:lnTo>
                  <a:pt x="85978" y="2162556"/>
                </a:lnTo>
                <a:close/>
              </a:path>
            </a:pathLst>
          </a:custGeom>
          <a:solidFill>
            <a:srgbClr val="5F5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2567685" y="3790950"/>
            <a:ext cx="55816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>
                <a:solidFill>
                  <a:srgbClr val="FF711F"/>
                </a:solidFill>
                <a:latin typeface="Arial"/>
                <a:cs typeface="Arial"/>
              </a:rPr>
              <a:t>Tu</a:t>
            </a:r>
            <a:endParaRPr sz="36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567164" y="7651242"/>
            <a:ext cx="2889885" cy="14427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z="3100" spc="-5" dirty="0">
                <a:solidFill>
                  <a:srgbClr val="FF711F"/>
                </a:solidFill>
                <a:latin typeface="Arial"/>
                <a:cs typeface="Arial"/>
              </a:rPr>
              <a:t>Racine du</a:t>
            </a:r>
            <a:r>
              <a:rPr sz="3100" spc="-60" dirty="0">
                <a:solidFill>
                  <a:srgbClr val="FF711F"/>
                </a:solidFill>
                <a:latin typeface="Arial"/>
                <a:cs typeface="Arial"/>
              </a:rPr>
              <a:t> </a:t>
            </a:r>
            <a:r>
              <a:rPr sz="3100" spc="-5" dirty="0">
                <a:solidFill>
                  <a:srgbClr val="FF711F"/>
                </a:solidFill>
                <a:latin typeface="Arial"/>
                <a:cs typeface="Arial"/>
              </a:rPr>
              <a:t>verbe</a:t>
            </a:r>
            <a:endParaRPr sz="31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3100" spc="-5" dirty="0">
                <a:solidFill>
                  <a:srgbClr val="FF711F"/>
                </a:solidFill>
                <a:latin typeface="Arial"/>
                <a:cs typeface="Arial"/>
              </a:rPr>
              <a:t>+</a:t>
            </a:r>
            <a:endParaRPr sz="31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3100" spc="-15" dirty="0">
                <a:solidFill>
                  <a:srgbClr val="FF711F"/>
                </a:solidFill>
                <a:latin typeface="Arial"/>
                <a:cs typeface="Arial"/>
              </a:rPr>
              <a:t>ez</a:t>
            </a:r>
            <a:endParaRPr sz="31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86613" y="7651242"/>
            <a:ext cx="2889885" cy="14427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z="3100" spc="-5" dirty="0">
                <a:solidFill>
                  <a:srgbClr val="FF711F"/>
                </a:solidFill>
                <a:latin typeface="Arial"/>
                <a:cs typeface="Arial"/>
              </a:rPr>
              <a:t>Racine du</a:t>
            </a:r>
            <a:r>
              <a:rPr sz="3100" spc="-60" dirty="0">
                <a:solidFill>
                  <a:srgbClr val="FF711F"/>
                </a:solidFill>
                <a:latin typeface="Arial"/>
                <a:cs typeface="Arial"/>
              </a:rPr>
              <a:t> </a:t>
            </a:r>
            <a:r>
              <a:rPr sz="3100" spc="-5" dirty="0">
                <a:solidFill>
                  <a:srgbClr val="FF711F"/>
                </a:solidFill>
                <a:latin typeface="Arial"/>
                <a:cs typeface="Arial"/>
              </a:rPr>
              <a:t>verbe</a:t>
            </a:r>
            <a:endParaRPr sz="31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3100" spc="-5" dirty="0">
                <a:solidFill>
                  <a:srgbClr val="FF711F"/>
                </a:solidFill>
                <a:latin typeface="Arial"/>
                <a:cs typeface="Arial"/>
              </a:rPr>
              <a:t>+</a:t>
            </a:r>
            <a:endParaRPr sz="3100">
              <a:latin typeface="Arial"/>
              <a:cs typeface="Arial"/>
            </a:endParaRPr>
          </a:p>
          <a:p>
            <a:pPr marL="635" algn="ctr">
              <a:lnSpc>
                <a:spcPct val="100000"/>
              </a:lnSpc>
            </a:pPr>
            <a:r>
              <a:rPr sz="3100" spc="-5" dirty="0">
                <a:solidFill>
                  <a:srgbClr val="FF711F"/>
                </a:solidFill>
                <a:latin typeface="Arial"/>
                <a:cs typeface="Arial"/>
              </a:rPr>
              <a:t>e</a:t>
            </a:r>
            <a:endParaRPr sz="31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62711" y="7613904"/>
            <a:ext cx="2761488" cy="146304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9630156" y="7664195"/>
            <a:ext cx="2761488" cy="146456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709415" y="752855"/>
            <a:ext cx="3726180" cy="82478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550408" y="3150107"/>
            <a:ext cx="1323340" cy="492759"/>
          </a:xfrm>
          <a:custGeom>
            <a:avLst/>
            <a:gdLst/>
            <a:ahLst/>
            <a:cxnLst/>
            <a:rect l="l" t="t" r="r" b="b"/>
            <a:pathLst>
              <a:path w="1323340" h="492760">
                <a:moveTo>
                  <a:pt x="0" y="492252"/>
                </a:moveTo>
                <a:lnTo>
                  <a:pt x="1322832" y="492252"/>
                </a:lnTo>
                <a:lnTo>
                  <a:pt x="1322832" y="0"/>
                </a:lnTo>
                <a:lnTo>
                  <a:pt x="0" y="0"/>
                </a:lnTo>
                <a:lnTo>
                  <a:pt x="0" y="492252"/>
                </a:lnTo>
                <a:close/>
              </a:path>
            </a:pathLst>
          </a:custGeom>
          <a:solidFill>
            <a:srgbClr val="F9FDD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313045" y="3243198"/>
            <a:ext cx="1797050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700" spc="-5" dirty="0">
                <a:solidFill>
                  <a:srgbClr val="178A89"/>
                </a:solidFill>
                <a:latin typeface="Arial"/>
                <a:cs typeface="Arial"/>
              </a:rPr>
              <a:t>Regardons!</a:t>
            </a:r>
            <a:endParaRPr sz="27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550408" y="4736591"/>
            <a:ext cx="1323340" cy="494030"/>
          </a:xfrm>
          <a:custGeom>
            <a:avLst/>
            <a:gdLst/>
            <a:ahLst/>
            <a:cxnLst/>
            <a:rect l="l" t="t" r="r" b="b"/>
            <a:pathLst>
              <a:path w="1323340" h="494029">
                <a:moveTo>
                  <a:pt x="0" y="493775"/>
                </a:moveTo>
                <a:lnTo>
                  <a:pt x="1322832" y="493775"/>
                </a:lnTo>
                <a:lnTo>
                  <a:pt x="1322832" y="0"/>
                </a:lnTo>
                <a:lnTo>
                  <a:pt x="0" y="0"/>
                </a:lnTo>
                <a:lnTo>
                  <a:pt x="0" y="493775"/>
                </a:lnTo>
                <a:close/>
              </a:path>
            </a:pathLst>
          </a:custGeom>
          <a:solidFill>
            <a:srgbClr val="F9FDD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550408" y="8115300"/>
            <a:ext cx="1323340" cy="492759"/>
          </a:xfrm>
          <a:custGeom>
            <a:avLst/>
            <a:gdLst/>
            <a:ahLst/>
            <a:cxnLst/>
            <a:rect l="l" t="t" r="r" b="b"/>
            <a:pathLst>
              <a:path w="1323340" h="492759">
                <a:moveTo>
                  <a:pt x="0" y="492252"/>
                </a:moveTo>
                <a:lnTo>
                  <a:pt x="1322832" y="492252"/>
                </a:lnTo>
                <a:lnTo>
                  <a:pt x="1322832" y="0"/>
                </a:lnTo>
                <a:lnTo>
                  <a:pt x="0" y="0"/>
                </a:lnTo>
                <a:lnTo>
                  <a:pt x="0" y="492252"/>
                </a:lnTo>
                <a:close/>
              </a:path>
            </a:pathLst>
          </a:custGeom>
          <a:solidFill>
            <a:srgbClr val="F9FDD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5437123" y="4756530"/>
            <a:ext cx="1551305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700" spc="-5" dirty="0">
                <a:solidFill>
                  <a:srgbClr val="178A89"/>
                </a:solidFill>
                <a:latin typeface="Arial"/>
                <a:cs typeface="Arial"/>
              </a:rPr>
              <a:t>Écoutons!</a:t>
            </a:r>
            <a:endParaRPr sz="27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550408" y="6426708"/>
            <a:ext cx="1323340" cy="492759"/>
          </a:xfrm>
          <a:prstGeom prst="rect">
            <a:avLst/>
          </a:prstGeom>
          <a:solidFill>
            <a:srgbClr val="F9FDD5"/>
          </a:solidFill>
        </p:spPr>
        <p:txBody>
          <a:bodyPr vert="horz" wrap="square" lIns="0" tIns="58419" rIns="0" bIns="0" rtlCol="0">
            <a:spAutoFit/>
          </a:bodyPr>
          <a:lstStyle/>
          <a:p>
            <a:pPr marL="33020">
              <a:lnSpc>
                <a:spcPct val="100000"/>
              </a:lnSpc>
              <a:spcBef>
                <a:spcPts val="459"/>
              </a:spcBef>
            </a:pPr>
            <a:r>
              <a:rPr sz="2700" spc="-5" dirty="0">
                <a:solidFill>
                  <a:srgbClr val="178A89"/>
                </a:solidFill>
                <a:latin typeface="Arial"/>
                <a:cs typeface="Arial"/>
              </a:rPr>
              <a:t>Parlons!</a:t>
            </a:r>
            <a:endParaRPr sz="27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398389" y="8188553"/>
            <a:ext cx="1626235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700" spc="-5" dirty="0">
                <a:solidFill>
                  <a:srgbClr val="178A89"/>
                </a:solidFill>
                <a:latin typeface="Arial"/>
                <a:cs typeface="Arial"/>
              </a:rPr>
              <a:t>Touchons!</a:t>
            </a:r>
            <a:endParaRPr sz="27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7222870" y="1016000"/>
            <a:ext cx="445134" cy="2170430"/>
          </a:xfrm>
          <a:custGeom>
            <a:avLst/>
            <a:gdLst/>
            <a:ahLst/>
            <a:cxnLst/>
            <a:rect l="l" t="t" r="r" b="b"/>
            <a:pathLst>
              <a:path w="445134" h="2170430">
                <a:moveTo>
                  <a:pt x="325120" y="0"/>
                </a:moveTo>
                <a:lnTo>
                  <a:pt x="345312" y="42545"/>
                </a:lnTo>
                <a:lnTo>
                  <a:pt x="372363" y="81025"/>
                </a:lnTo>
                <a:lnTo>
                  <a:pt x="116283" y="81025"/>
                </a:lnTo>
                <a:lnTo>
                  <a:pt x="115824" y="117475"/>
                </a:lnTo>
                <a:lnTo>
                  <a:pt x="444373" y="122300"/>
                </a:lnTo>
                <a:lnTo>
                  <a:pt x="444753" y="96393"/>
                </a:lnTo>
                <a:lnTo>
                  <a:pt x="434131" y="90056"/>
                </a:lnTo>
                <a:lnTo>
                  <a:pt x="423402" y="81899"/>
                </a:lnTo>
                <a:lnTo>
                  <a:pt x="422454" y="81025"/>
                </a:lnTo>
                <a:lnTo>
                  <a:pt x="372363" y="81025"/>
                </a:lnTo>
                <a:lnTo>
                  <a:pt x="116331" y="77216"/>
                </a:lnTo>
                <a:lnTo>
                  <a:pt x="418317" y="77216"/>
                </a:lnTo>
                <a:lnTo>
                  <a:pt x="412553" y="71907"/>
                </a:lnTo>
                <a:lnTo>
                  <a:pt x="401574" y="60071"/>
                </a:lnTo>
                <a:lnTo>
                  <a:pt x="390878" y="46763"/>
                </a:lnTo>
                <a:lnTo>
                  <a:pt x="381063" y="32384"/>
                </a:lnTo>
                <a:lnTo>
                  <a:pt x="372106" y="16958"/>
                </a:lnTo>
                <a:lnTo>
                  <a:pt x="363981" y="507"/>
                </a:lnTo>
                <a:lnTo>
                  <a:pt x="325120" y="0"/>
                </a:lnTo>
                <a:close/>
              </a:path>
              <a:path w="445134" h="2170430">
                <a:moveTo>
                  <a:pt x="331077" y="261493"/>
                </a:moveTo>
                <a:lnTo>
                  <a:pt x="221869" y="261493"/>
                </a:lnTo>
                <a:lnTo>
                  <a:pt x="219328" y="438276"/>
                </a:lnTo>
                <a:lnTo>
                  <a:pt x="227583" y="438530"/>
                </a:lnTo>
                <a:lnTo>
                  <a:pt x="229997" y="438657"/>
                </a:lnTo>
                <a:lnTo>
                  <a:pt x="282257" y="431863"/>
                </a:lnTo>
                <a:lnTo>
                  <a:pt x="321563" y="409828"/>
                </a:lnTo>
                <a:lnTo>
                  <a:pt x="333582" y="396494"/>
                </a:lnTo>
                <a:lnTo>
                  <a:pt x="252983" y="396494"/>
                </a:lnTo>
                <a:lnTo>
                  <a:pt x="254888" y="264159"/>
                </a:lnTo>
                <a:lnTo>
                  <a:pt x="333338" y="264159"/>
                </a:lnTo>
                <a:lnTo>
                  <a:pt x="331077" y="261493"/>
                </a:lnTo>
                <a:close/>
              </a:path>
              <a:path w="445134" h="2170430">
                <a:moveTo>
                  <a:pt x="230758" y="220091"/>
                </a:moveTo>
                <a:lnTo>
                  <a:pt x="179324" y="226917"/>
                </a:lnTo>
                <a:lnTo>
                  <a:pt x="140461" y="249174"/>
                </a:lnTo>
                <a:lnTo>
                  <a:pt x="115966" y="284718"/>
                </a:lnTo>
                <a:lnTo>
                  <a:pt x="107187" y="331216"/>
                </a:lnTo>
                <a:lnTo>
                  <a:pt x="108166" y="350980"/>
                </a:lnTo>
                <a:lnTo>
                  <a:pt x="126364" y="399415"/>
                </a:lnTo>
                <a:lnTo>
                  <a:pt x="165173" y="430383"/>
                </a:lnTo>
                <a:lnTo>
                  <a:pt x="182245" y="436625"/>
                </a:lnTo>
                <a:lnTo>
                  <a:pt x="187959" y="395097"/>
                </a:lnTo>
                <a:lnTo>
                  <a:pt x="176226" y="389951"/>
                </a:lnTo>
                <a:lnTo>
                  <a:pt x="166195" y="384032"/>
                </a:lnTo>
                <a:lnTo>
                  <a:pt x="142906" y="352409"/>
                </a:lnTo>
                <a:lnTo>
                  <a:pt x="140374" y="332613"/>
                </a:lnTo>
                <a:lnTo>
                  <a:pt x="140401" y="331216"/>
                </a:lnTo>
                <a:lnTo>
                  <a:pt x="152532" y="293078"/>
                </a:lnTo>
                <a:lnTo>
                  <a:pt x="187309" y="267573"/>
                </a:lnTo>
                <a:lnTo>
                  <a:pt x="221869" y="261493"/>
                </a:lnTo>
                <a:lnTo>
                  <a:pt x="331077" y="261493"/>
                </a:lnTo>
                <a:lnTo>
                  <a:pt x="323214" y="252222"/>
                </a:lnTo>
                <a:lnTo>
                  <a:pt x="305214" y="238486"/>
                </a:lnTo>
                <a:lnTo>
                  <a:pt x="283797" y="228536"/>
                </a:lnTo>
                <a:lnTo>
                  <a:pt x="258974" y="222396"/>
                </a:lnTo>
                <a:lnTo>
                  <a:pt x="230758" y="220091"/>
                </a:lnTo>
                <a:close/>
              </a:path>
              <a:path w="445134" h="2170430">
                <a:moveTo>
                  <a:pt x="333338" y="264159"/>
                </a:moveTo>
                <a:lnTo>
                  <a:pt x="254888" y="264159"/>
                </a:lnTo>
                <a:lnTo>
                  <a:pt x="269607" y="266444"/>
                </a:lnTo>
                <a:lnTo>
                  <a:pt x="282717" y="270811"/>
                </a:lnTo>
                <a:lnTo>
                  <a:pt x="312140" y="295894"/>
                </a:lnTo>
                <a:lnTo>
                  <a:pt x="321945" y="332613"/>
                </a:lnTo>
                <a:lnTo>
                  <a:pt x="320303" y="347136"/>
                </a:lnTo>
                <a:lnTo>
                  <a:pt x="298069" y="382016"/>
                </a:lnTo>
                <a:lnTo>
                  <a:pt x="252983" y="396494"/>
                </a:lnTo>
                <a:lnTo>
                  <a:pt x="333582" y="396494"/>
                </a:lnTo>
                <a:lnTo>
                  <a:pt x="335946" y="393870"/>
                </a:lnTo>
                <a:lnTo>
                  <a:pt x="346328" y="375697"/>
                </a:lnTo>
                <a:lnTo>
                  <a:pt x="352710" y="355286"/>
                </a:lnTo>
                <a:lnTo>
                  <a:pt x="355092" y="332613"/>
                </a:lnTo>
                <a:lnTo>
                  <a:pt x="353325" y="309157"/>
                </a:lnTo>
                <a:lnTo>
                  <a:pt x="347440" y="287940"/>
                </a:lnTo>
                <a:lnTo>
                  <a:pt x="337411" y="268962"/>
                </a:lnTo>
                <a:lnTo>
                  <a:pt x="333338" y="264159"/>
                </a:lnTo>
                <a:close/>
              </a:path>
              <a:path w="445134" h="2170430">
                <a:moveTo>
                  <a:pt x="17525" y="611377"/>
                </a:moveTo>
                <a:lnTo>
                  <a:pt x="17018" y="651509"/>
                </a:lnTo>
                <a:lnTo>
                  <a:pt x="132333" y="653288"/>
                </a:lnTo>
                <a:lnTo>
                  <a:pt x="126101" y="658622"/>
                </a:lnTo>
                <a:lnTo>
                  <a:pt x="103965" y="696055"/>
                </a:lnTo>
                <a:lnTo>
                  <a:pt x="101725" y="717423"/>
                </a:lnTo>
                <a:lnTo>
                  <a:pt x="102312" y="728654"/>
                </a:lnTo>
                <a:lnTo>
                  <a:pt x="116358" y="767625"/>
                </a:lnTo>
                <a:lnTo>
                  <a:pt x="146782" y="798770"/>
                </a:lnTo>
                <a:lnTo>
                  <a:pt x="191182" y="816482"/>
                </a:lnTo>
                <a:lnTo>
                  <a:pt x="225678" y="820293"/>
                </a:lnTo>
                <a:lnTo>
                  <a:pt x="242302" y="819765"/>
                </a:lnTo>
                <a:lnTo>
                  <a:pt x="288289" y="809371"/>
                </a:lnTo>
                <a:lnTo>
                  <a:pt x="324080" y="785743"/>
                </a:lnTo>
                <a:lnTo>
                  <a:pt x="329453" y="779145"/>
                </a:lnTo>
                <a:lnTo>
                  <a:pt x="226568" y="779145"/>
                </a:lnTo>
                <a:lnTo>
                  <a:pt x="204346" y="777670"/>
                </a:lnTo>
                <a:lnTo>
                  <a:pt x="156590" y="759078"/>
                </a:lnTo>
                <a:lnTo>
                  <a:pt x="135856" y="725806"/>
                </a:lnTo>
                <a:lnTo>
                  <a:pt x="134620" y="712851"/>
                </a:lnTo>
                <a:lnTo>
                  <a:pt x="136169" y="700206"/>
                </a:lnTo>
                <a:lnTo>
                  <a:pt x="157225" y="668274"/>
                </a:lnTo>
                <a:lnTo>
                  <a:pt x="203660" y="651629"/>
                </a:lnTo>
                <a:lnTo>
                  <a:pt x="225044" y="650748"/>
                </a:lnTo>
                <a:lnTo>
                  <a:pt x="344960" y="650748"/>
                </a:lnTo>
                <a:lnTo>
                  <a:pt x="345439" y="616203"/>
                </a:lnTo>
                <a:lnTo>
                  <a:pt x="17525" y="611377"/>
                </a:lnTo>
                <a:close/>
              </a:path>
              <a:path w="445134" h="2170430">
                <a:moveTo>
                  <a:pt x="344960" y="650748"/>
                </a:moveTo>
                <a:lnTo>
                  <a:pt x="225044" y="650748"/>
                </a:lnTo>
                <a:lnTo>
                  <a:pt x="246542" y="652341"/>
                </a:lnTo>
                <a:lnTo>
                  <a:pt x="265302" y="656351"/>
                </a:lnTo>
                <a:lnTo>
                  <a:pt x="304897" y="682007"/>
                </a:lnTo>
                <a:lnTo>
                  <a:pt x="317880" y="717423"/>
                </a:lnTo>
                <a:lnTo>
                  <a:pt x="316285" y="729900"/>
                </a:lnTo>
                <a:lnTo>
                  <a:pt x="294639" y="761619"/>
                </a:lnTo>
                <a:lnTo>
                  <a:pt x="247812" y="778335"/>
                </a:lnTo>
                <a:lnTo>
                  <a:pt x="226568" y="779145"/>
                </a:lnTo>
                <a:lnTo>
                  <a:pt x="329453" y="779145"/>
                </a:lnTo>
                <a:lnTo>
                  <a:pt x="348083" y="736377"/>
                </a:lnTo>
                <a:lnTo>
                  <a:pt x="349250" y="721614"/>
                </a:lnTo>
                <a:lnTo>
                  <a:pt x="348869" y="710422"/>
                </a:lnTo>
                <a:lnTo>
                  <a:pt x="335843" y="673990"/>
                </a:lnTo>
                <a:lnTo>
                  <a:pt x="314198" y="652399"/>
                </a:lnTo>
                <a:lnTo>
                  <a:pt x="344937" y="652399"/>
                </a:lnTo>
                <a:lnTo>
                  <a:pt x="344960" y="650748"/>
                </a:lnTo>
                <a:close/>
              </a:path>
              <a:path w="445134" h="2170430">
                <a:moveTo>
                  <a:pt x="344937" y="652399"/>
                </a:moveTo>
                <a:lnTo>
                  <a:pt x="314198" y="652399"/>
                </a:lnTo>
                <a:lnTo>
                  <a:pt x="344931" y="652779"/>
                </a:lnTo>
                <a:lnTo>
                  <a:pt x="344937" y="652399"/>
                </a:lnTo>
                <a:close/>
              </a:path>
              <a:path w="445134" h="2170430">
                <a:moveTo>
                  <a:pt x="321570" y="896874"/>
                </a:moveTo>
                <a:lnTo>
                  <a:pt x="212471" y="896874"/>
                </a:lnTo>
                <a:lnTo>
                  <a:pt x="209930" y="1073657"/>
                </a:lnTo>
                <a:lnTo>
                  <a:pt x="214629" y="1073911"/>
                </a:lnTo>
                <a:lnTo>
                  <a:pt x="218185" y="1074039"/>
                </a:lnTo>
                <a:lnTo>
                  <a:pt x="220599" y="1074039"/>
                </a:lnTo>
                <a:lnTo>
                  <a:pt x="272811" y="1067307"/>
                </a:lnTo>
                <a:lnTo>
                  <a:pt x="312165" y="1045336"/>
                </a:lnTo>
                <a:lnTo>
                  <a:pt x="324169" y="1032001"/>
                </a:lnTo>
                <a:lnTo>
                  <a:pt x="243585" y="1032001"/>
                </a:lnTo>
                <a:lnTo>
                  <a:pt x="245490" y="899668"/>
                </a:lnTo>
                <a:lnTo>
                  <a:pt x="323939" y="899668"/>
                </a:lnTo>
                <a:lnTo>
                  <a:pt x="321570" y="896874"/>
                </a:lnTo>
                <a:close/>
              </a:path>
              <a:path w="445134" h="2170430">
                <a:moveTo>
                  <a:pt x="221360" y="855472"/>
                </a:moveTo>
                <a:lnTo>
                  <a:pt x="169925" y="862361"/>
                </a:lnTo>
                <a:lnTo>
                  <a:pt x="131063" y="884681"/>
                </a:lnTo>
                <a:lnTo>
                  <a:pt x="106521" y="920114"/>
                </a:lnTo>
                <a:lnTo>
                  <a:pt x="97789" y="966597"/>
                </a:lnTo>
                <a:lnTo>
                  <a:pt x="98768" y="986361"/>
                </a:lnTo>
                <a:lnTo>
                  <a:pt x="116967" y="1034796"/>
                </a:lnTo>
                <a:lnTo>
                  <a:pt x="155775" y="1065817"/>
                </a:lnTo>
                <a:lnTo>
                  <a:pt x="172847" y="1072006"/>
                </a:lnTo>
                <a:lnTo>
                  <a:pt x="178561" y="1030604"/>
                </a:lnTo>
                <a:lnTo>
                  <a:pt x="166772" y="1025439"/>
                </a:lnTo>
                <a:lnTo>
                  <a:pt x="156733" y="1019476"/>
                </a:lnTo>
                <a:lnTo>
                  <a:pt x="133476" y="987853"/>
                </a:lnTo>
                <a:lnTo>
                  <a:pt x="130854" y="968121"/>
                </a:lnTo>
                <a:lnTo>
                  <a:pt x="130893" y="966597"/>
                </a:lnTo>
                <a:lnTo>
                  <a:pt x="143132" y="928514"/>
                </a:lnTo>
                <a:lnTo>
                  <a:pt x="177911" y="903049"/>
                </a:lnTo>
                <a:lnTo>
                  <a:pt x="212471" y="896874"/>
                </a:lnTo>
                <a:lnTo>
                  <a:pt x="321570" y="896874"/>
                </a:lnTo>
                <a:lnTo>
                  <a:pt x="313817" y="887729"/>
                </a:lnTo>
                <a:lnTo>
                  <a:pt x="295816" y="873938"/>
                </a:lnTo>
                <a:lnTo>
                  <a:pt x="274399" y="863981"/>
                </a:lnTo>
                <a:lnTo>
                  <a:pt x="249576" y="857833"/>
                </a:lnTo>
                <a:lnTo>
                  <a:pt x="221360" y="855472"/>
                </a:lnTo>
                <a:close/>
              </a:path>
              <a:path w="445134" h="2170430">
                <a:moveTo>
                  <a:pt x="323939" y="899668"/>
                </a:moveTo>
                <a:lnTo>
                  <a:pt x="245490" y="899668"/>
                </a:lnTo>
                <a:lnTo>
                  <a:pt x="260209" y="901934"/>
                </a:lnTo>
                <a:lnTo>
                  <a:pt x="273319" y="906272"/>
                </a:lnTo>
                <a:lnTo>
                  <a:pt x="302724" y="931328"/>
                </a:lnTo>
                <a:lnTo>
                  <a:pt x="312532" y="968121"/>
                </a:lnTo>
                <a:lnTo>
                  <a:pt x="310905" y="982591"/>
                </a:lnTo>
                <a:lnTo>
                  <a:pt x="288671" y="1017524"/>
                </a:lnTo>
                <a:lnTo>
                  <a:pt x="243585" y="1032001"/>
                </a:lnTo>
                <a:lnTo>
                  <a:pt x="324169" y="1032001"/>
                </a:lnTo>
                <a:lnTo>
                  <a:pt x="326546" y="1029360"/>
                </a:lnTo>
                <a:lnTo>
                  <a:pt x="336915" y="1011158"/>
                </a:lnTo>
                <a:lnTo>
                  <a:pt x="343259" y="990740"/>
                </a:lnTo>
                <a:lnTo>
                  <a:pt x="345567" y="968121"/>
                </a:lnTo>
                <a:lnTo>
                  <a:pt x="343874" y="944665"/>
                </a:lnTo>
                <a:lnTo>
                  <a:pt x="338026" y="923448"/>
                </a:lnTo>
                <a:lnTo>
                  <a:pt x="328011" y="904470"/>
                </a:lnTo>
                <a:lnTo>
                  <a:pt x="323939" y="899668"/>
                </a:lnTo>
                <a:close/>
              </a:path>
              <a:path w="445134" h="2170430">
                <a:moveTo>
                  <a:pt x="100837" y="1121155"/>
                </a:moveTo>
                <a:lnTo>
                  <a:pt x="100329" y="1161415"/>
                </a:lnTo>
                <a:lnTo>
                  <a:pt x="224408" y="1163193"/>
                </a:lnTo>
                <a:lnTo>
                  <a:pt x="236890" y="1163808"/>
                </a:lnTo>
                <a:lnTo>
                  <a:pt x="277790" y="1173299"/>
                </a:lnTo>
                <a:lnTo>
                  <a:pt x="300608" y="1200911"/>
                </a:lnTo>
                <a:lnTo>
                  <a:pt x="300481" y="1209675"/>
                </a:lnTo>
                <a:lnTo>
                  <a:pt x="299839" y="1217009"/>
                </a:lnTo>
                <a:lnTo>
                  <a:pt x="298100" y="1224343"/>
                </a:lnTo>
                <a:lnTo>
                  <a:pt x="295267" y="1231677"/>
                </a:lnTo>
                <a:lnTo>
                  <a:pt x="291337" y="1239011"/>
                </a:lnTo>
                <a:lnTo>
                  <a:pt x="328422" y="1253363"/>
                </a:lnTo>
                <a:lnTo>
                  <a:pt x="334260" y="1243006"/>
                </a:lnTo>
                <a:lnTo>
                  <a:pt x="338454" y="1232709"/>
                </a:lnTo>
                <a:lnTo>
                  <a:pt x="341030" y="1222484"/>
                </a:lnTo>
                <a:lnTo>
                  <a:pt x="342010" y="1212342"/>
                </a:lnTo>
                <a:lnTo>
                  <a:pt x="341606" y="1205436"/>
                </a:lnTo>
                <a:lnTo>
                  <a:pt x="312906" y="1167324"/>
                </a:lnTo>
                <a:lnTo>
                  <a:pt x="301498" y="1160399"/>
                </a:lnTo>
                <a:lnTo>
                  <a:pt x="337446" y="1160399"/>
                </a:lnTo>
                <a:lnTo>
                  <a:pt x="337947" y="1124711"/>
                </a:lnTo>
                <a:lnTo>
                  <a:pt x="100837" y="1121155"/>
                </a:lnTo>
                <a:close/>
              </a:path>
              <a:path w="445134" h="2170430">
                <a:moveTo>
                  <a:pt x="337446" y="1160399"/>
                </a:moveTo>
                <a:lnTo>
                  <a:pt x="301498" y="1160399"/>
                </a:lnTo>
                <a:lnTo>
                  <a:pt x="337438" y="1160906"/>
                </a:lnTo>
                <a:lnTo>
                  <a:pt x="337446" y="1160399"/>
                </a:lnTo>
                <a:close/>
              </a:path>
              <a:path w="445134" h="2170430">
                <a:moveTo>
                  <a:pt x="169672" y="1258951"/>
                </a:moveTo>
                <a:lnTo>
                  <a:pt x="123148" y="1278239"/>
                </a:lnTo>
                <a:lnTo>
                  <a:pt x="97393" y="1318577"/>
                </a:lnTo>
                <a:lnTo>
                  <a:pt x="92038" y="1357883"/>
                </a:lnTo>
                <a:lnTo>
                  <a:pt x="92019" y="1361440"/>
                </a:lnTo>
                <a:lnTo>
                  <a:pt x="92374" y="1372796"/>
                </a:lnTo>
                <a:lnTo>
                  <a:pt x="106154" y="1419820"/>
                </a:lnTo>
                <a:lnTo>
                  <a:pt x="136872" y="1448873"/>
                </a:lnTo>
                <a:lnTo>
                  <a:pt x="165607" y="1455927"/>
                </a:lnTo>
                <a:lnTo>
                  <a:pt x="175470" y="1455427"/>
                </a:lnTo>
                <a:lnTo>
                  <a:pt x="212455" y="1435560"/>
                </a:lnTo>
                <a:lnTo>
                  <a:pt x="224007" y="1414652"/>
                </a:lnTo>
                <a:lnTo>
                  <a:pt x="171069" y="1414652"/>
                </a:lnTo>
                <a:lnTo>
                  <a:pt x="161925" y="1414526"/>
                </a:lnTo>
                <a:lnTo>
                  <a:pt x="127476" y="1383633"/>
                </a:lnTo>
                <a:lnTo>
                  <a:pt x="125161" y="1361440"/>
                </a:lnTo>
                <a:lnTo>
                  <a:pt x="125218" y="1357883"/>
                </a:lnTo>
                <a:lnTo>
                  <a:pt x="138429" y="1316863"/>
                </a:lnTo>
                <a:lnTo>
                  <a:pt x="175259" y="1298828"/>
                </a:lnTo>
                <a:lnTo>
                  <a:pt x="169672" y="1258951"/>
                </a:lnTo>
                <a:close/>
              </a:path>
              <a:path w="445134" h="2170430">
                <a:moveTo>
                  <a:pt x="330438" y="1306068"/>
                </a:moveTo>
                <a:lnTo>
                  <a:pt x="271779" y="1306068"/>
                </a:lnTo>
                <a:lnTo>
                  <a:pt x="285114" y="1306322"/>
                </a:lnTo>
                <a:lnTo>
                  <a:pt x="292226" y="1310258"/>
                </a:lnTo>
                <a:lnTo>
                  <a:pt x="306756" y="1355471"/>
                </a:lnTo>
                <a:lnTo>
                  <a:pt x="306710" y="1359534"/>
                </a:lnTo>
                <a:lnTo>
                  <a:pt x="290300" y="1399744"/>
                </a:lnTo>
                <a:lnTo>
                  <a:pt x="267207" y="1409192"/>
                </a:lnTo>
                <a:lnTo>
                  <a:pt x="271906" y="1448561"/>
                </a:lnTo>
                <a:lnTo>
                  <a:pt x="308863" y="1435227"/>
                </a:lnTo>
                <a:lnTo>
                  <a:pt x="334779" y="1393457"/>
                </a:lnTo>
                <a:lnTo>
                  <a:pt x="339729" y="1357883"/>
                </a:lnTo>
                <a:lnTo>
                  <a:pt x="339713" y="1346374"/>
                </a:lnTo>
                <a:lnTo>
                  <a:pt x="338918" y="1337484"/>
                </a:lnTo>
                <a:lnTo>
                  <a:pt x="337530" y="1329039"/>
                </a:lnTo>
                <a:lnTo>
                  <a:pt x="335533" y="1320800"/>
                </a:lnTo>
                <a:lnTo>
                  <a:pt x="333178" y="1313056"/>
                </a:lnTo>
                <a:lnTo>
                  <a:pt x="330438" y="1306068"/>
                </a:lnTo>
                <a:close/>
              </a:path>
              <a:path w="445134" h="2170430">
                <a:moveTo>
                  <a:pt x="272923" y="1267205"/>
                </a:moveTo>
                <a:lnTo>
                  <a:pt x="234061" y="1280398"/>
                </a:lnTo>
                <a:lnTo>
                  <a:pt x="208708" y="1324832"/>
                </a:lnTo>
                <a:lnTo>
                  <a:pt x="193569" y="1376912"/>
                </a:lnTo>
                <a:lnTo>
                  <a:pt x="189817" y="1388665"/>
                </a:lnTo>
                <a:lnTo>
                  <a:pt x="186469" y="1397347"/>
                </a:lnTo>
                <a:lnTo>
                  <a:pt x="183514" y="1402969"/>
                </a:lnTo>
                <a:lnTo>
                  <a:pt x="178180" y="1410843"/>
                </a:lnTo>
                <a:lnTo>
                  <a:pt x="171069" y="1414652"/>
                </a:lnTo>
                <a:lnTo>
                  <a:pt x="224007" y="1414652"/>
                </a:lnTo>
                <a:lnTo>
                  <a:pt x="225615" y="1410642"/>
                </a:lnTo>
                <a:lnTo>
                  <a:pt x="230222" y="1397347"/>
                </a:lnTo>
                <a:lnTo>
                  <a:pt x="235330" y="1381063"/>
                </a:lnTo>
                <a:lnTo>
                  <a:pt x="241717" y="1359153"/>
                </a:lnTo>
                <a:lnTo>
                  <a:pt x="245484" y="1346374"/>
                </a:lnTo>
                <a:lnTo>
                  <a:pt x="262889" y="1310894"/>
                </a:lnTo>
                <a:lnTo>
                  <a:pt x="267080" y="1307592"/>
                </a:lnTo>
                <a:lnTo>
                  <a:pt x="271779" y="1306068"/>
                </a:lnTo>
                <a:lnTo>
                  <a:pt x="330438" y="1306068"/>
                </a:lnTo>
                <a:lnTo>
                  <a:pt x="327515" y="1300190"/>
                </a:lnTo>
                <a:lnTo>
                  <a:pt x="295300" y="1271670"/>
                </a:lnTo>
                <a:lnTo>
                  <a:pt x="280683" y="1267773"/>
                </a:lnTo>
                <a:lnTo>
                  <a:pt x="272923" y="1267205"/>
                </a:lnTo>
                <a:close/>
              </a:path>
              <a:path w="445134" h="2170430">
                <a:moveTo>
                  <a:pt x="95123" y="1513967"/>
                </a:moveTo>
                <a:lnTo>
                  <a:pt x="94360" y="1559686"/>
                </a:lnTo>
                <a:lnTo>
                  <a:pt x="140080" y="1560449"/>
                </a:lnTo>
                <a:lnTo>
                  <a:pt x="140843" y="1514602"/>
                </a:lnTo>
                <a:lnTo>
                  <a:pt x="95123" y="1513967"/>
                </a:lnTo>
                <a:close/>
              </a:path>
              <a:path w="445134" h="2170430">
                <a:moveTo>
                  <a:pt x="634" y="1754251"/>
                </a:moveTo>
                <a:lnTo>
                  <a:pt x="0" y="1794382"/>
                </a:lnTo>
                <a:lnTo>
                  <a:pt x="115443" y="1796160"/>
                </a:lnTo>
                <a:lnTo>
                  <a:pt x="109154" y="1801495"/>
                </a:lnTo>
                <a:lnTo>
                  <a:pt x="86995" y="1838928"/>
                </a:lnTo>
                <a:lnTo>
                  <a:pt x="84581" y="1857882"/>
                </a:lnTo>
                <a:lnTo>
                  <a:pt x="85365" y="1871527"/>
                </a:lnTo>
                <a:lnTo>
                  <a:pt x="99340" y="1910498"/>
                </a:lnTo>
                <a:lnTo>
                  <a:pt x="129782" y="1941643"/>
                </a:lnTo>
                <a:lnTo>
                  <a:pt x="174228" y="1959355"/>
                </a:lnTo>
                <a:lnTo>
                  <a:pt x="208787" y="1963166"/>
                </a:lnTo>
                <a:lnTo>
                  <a:pt x="225409" y="1962638"/>
                </a:lnTo>
                <a:lnTo>
                  <a:pt x="271272" y="1952244"/>
                </a:lnTo>
                <a:lnTo>
                  <a:pt x="307133" y="1928616"/>
                </a:lnTo>
                <a:lnTo>
                  <a:pt x="312463" y="1922018"/>
                </a:lnTo>
                <a:lnTo>
                  <a:pt x="209550" y="1922018"/>
                </a:lnTo>
                <a:lnTo>
                  <a:pt x="187384" y="1920543"/>
                </a:lnTo>
                <a:lnTo>
                  <a:pt x="139700" y="1901952"/>
                </a:lnTo>
                <a:lnTo>
                  <a:pt x="118947" y="1868679"/>
                </a:lnTo>
                <a:lnTo>
                  <a:pt x="117728" y="1855724"/>
                </a:lnTo>
                <a:lnTo>
                  <a:pt x="119276" y="1843079"/>
                </a:lnTo>
                <a:lnTo>
                  <a:pt x="140207" y="1811147"/>
                </a:lnTo>
                <a:lnTo>
                  <a:pt x="186749" y="1794502"/>
                </a:lnTo>
                <a:lnTo>
                  <a:pt x="208152" y="1793621"/>
                </a:lnTo>
                <a:lnTo>
                  <a:pt x="328069" y="1793621"/>
                </a:lnTo>
                <a:lnTo>
                  <a:pt x="328549" y="1759077"/>
                </a:lnTo>
                <a:lnTo>
                  <a:pt x="634" y="1754251"/>
                </a:lnTo>
                <a:close/>
              </a:path>
              <a:path w="445134" h="2170430">
                <a:moveTo>
                  <a:pt x="328069" y="1793621"/>
                </a:moveTo>
                <a:lnTo>
                  <a:pt x="208152" y="1793621"/>
                </a:lnTo>
                <a:lnTo>
                  <a:pt x="229633" y="1795214"/>
                </a:lnTo>
                <a:lnTo>
                  <a:pt x="248364" y="1799224"/>
                </a:lnTo>
                <a:lnTo>
                  <a:pt x="287932" y="1824880"/>
                </a:lnTo>
                <a:lnTo>
                  <a:pt x="300862" y="1860296"/>
                </a:lnTo>
                <a:lnTo>
                  <a:pt x="299269" y="1872773"/>
                </a:lnTo>
                <a:lnTo>
                  <a:pt x="277749" y="1904492"/>
                </a:lnTo>
                <a:lnTo>
                  <a:pt x="230814" y="1921208"/>
                </a:lnTo>
                <a:lnTo>
                  <a:pt x="209550" y="1922018"/>
                </a:lnTo>
                <a:lnTo>
                  <a:pt x="312463" y="1922018"/>
                </a:lnTo>
                <a:lnTo>
                  <a:pt x="331118" y="1879250"/>
                </a:lnTo>
                <a:lnTo>
                  <a:pt x="332358" y="1864486"/>
                </a:lnTo>
                <a:lnTo>
                  <a:pt x="331958" y="1853295"/>
                </a:lnTo>
                <a:lnTo>
                  <a:pt x="318897" y="1816863"/>
                </a:lnTo>
                <a:lnTo>
                  <a:pt x="297179" y="1795272"/>
                </a:lnTo>
                <a:lnTo>
                  <a:pt x="328046" y="1795272"/>
                </a:lnTo>
                <a:lnTo>
                  <a:pt x="328069" y="1793621"/>
                </a:lnTo>
                <a:close/>
              </a:path>
              <a:path w="445134" h="2170430">
                <a:moveTo>
                  <a:pt x="328046" y="1795272"/>
                </a:moveTo>
                <a:lnTo>
                  <a:pt x="297179" y="1795272"/>
                </a:lnTo>
                <a:lnTo>
                  <a:pt x="328040" y="1795652"/>
                </a:lnTo>
                <a:lnTo>
                  <a:pt x="328046" y="1795272"/>
                </a:lnTo>
                <a:close/>
              </a:path>
              <a:path w="445134" h="2170430">
                <a:moveTo>
                  <a:pt x="87756" y="2009140"/>
                </a:moveTo>
                <a:lnTo>
                  <a:pt x="87122" y="2049272"/>
                </a:lnTo>
                <a:lnTo>
                  <a:pt x="414400" y="2054225"/>
                </a:lnTo>
                <a:lnTo>
                  <a:pt x="414908" y="2013966"/>
                </a:lnTo>
                <a:lnTo>
                  <a:pt x="87756" y="2009140"/>
                </a:lnTo>
                <a:close/>
              </a:path>
              <a:path w="445134" h="2170430">
                <a:moveTo>
                  <a:pt x="85978" y="2123567"/>
                </a:moveTo>
                <a:lnTo>
                  <a:pt x="85344" y="2169286"/>
                </a:lnTo>
                <a:lnTo>
                  <a:pt x="131063" y="2169922"/>
                </a:lnTo>
                <a:lnTo>
                  <a:pt x="131825" y="2124202"/>
                </a:lnTo>
                <a:lnTo>
                  <a:pt x="85978" y="2123567"/>
                </a:lnTo>
                <a:close/>
              </a:path>
            </a:pathLst>
          </a:custGeom>
          <a:solidFill>
            <a:srgbClr val="5F5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7454900" y="3486150"/>
            <a:ext cx="109347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>
                <a:solidFill>
                  <a:srgbClr val="FF711F"/>
                </a:solidFill>
              </a:rPr>
              <a:t>N</a:t>
            </a:r>
            <a:r>
              <a:rPr sz="3600" dirty="0">
                <a:solidFill>
                  <a:srgbClr val="FF711F"/>
                </a:solidFill>
              </a:rPr>
              <a:t>o</a:t>
            </a:r>
            <a:r>
              <a:rPr sz="3600" spc="-5" dirty="0">
                <a:solidFill>
                  <a:srgbClr val="FF711F"/>
                </a:solidFill>
              </a:rPr>
              <a:t>us</a:t>
            </a:r>
            <a:endParaRPr sz="3600"/>
          </a:p>
        </p:txBody>
      </p:sp>
      <p:sp>
        <p:nvSpPr>
          <p:cNvPr id="12" name="object 12"/>
          <p:cNvSpPr txBox="1"/>
          <p:nvPr/>
        </p:nvSpPr>
        <p:spPr>
          <a:xfrm>
            <a:off x="9081896" y="7321372"/>
            <a:ext cx="3353435" cy="1671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3600" dirty="0">
                <a:solidFill>
                  <a:srgbClr val="FF711F"/>
                </a:solidFill>
                <a:latin typeface="Arial"/>
                <a:cs typeface="Arial"/>
              </a:rPr>
              <a:t>Racine du</a:t>
            </a:r>
            <a:r>
              <a:rPr sz="3600" spc="-114" dirty="0">
                <a:solidFill>
                  <a:srgbClr val="FF711F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FF711F"/>
                </a:solidFill>
                <a:latin typeface="Arial"/>
                <a:cs typeface="Arial"/>
              </a:rPr>
              <a:t>verbe</a:t>
            </a:r>
            <a:endParaRPr sz="36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sz="3600" dirty="0">
                <a:solidFill>
                  <a:srgbClr val="FF711F"/>
                </a:solidFill>
                <a:latin typeface="Arial"/>
                <a:cs typeface="Arial"/>
              </a:rPr>
              <a:t>+</a:t>
            </a:r>
            <a:endParaRPr sz="36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3600" spc="-5" dirty="0">
                <a:solidFill>
                  <a:srgbClr val="FF711F"/>
                </a:solidFill>
                <a:latin typeface="Arial"/>
                <a:cs typeface="Arial"/>
              </a:rPr>
              <a:t>ons</a:t>
            </a:r>
            <a:endParaRPr sz="360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9122664" y="7287768"/>
            <a:ext cx="3268979" cy="176936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287267" y="633983"/>
            <a:ext cx="6429755" cy="84856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732020" y="2284476"/>
            <a:ext cx="3542029" cy="1385570"/>
          </a:xfrm>
          <a:custGeom>
            <a:avLst/>
            <a:gdLst/>
            <a:ahLst/>
            <a:cxnLst/>
            <a:rect l="l" t="t" r="r" b="b"/>
            <a:pathLst>
              <a:path w="3542029" h="1385570">
                <a:moveTo>
                  <a:pt x="0" y="1385315"/>
                </a:moveTo>
                <a:lnTo>
                  <a:pt x="3541776" y="1385315"/>
                </a:lnTo>
                <a:lnTo>
                  <a:pt x="3541776" y="0"/>
                </a:lnTo>
                <a:lnTo>
                  <a:pt x="0" y="0"/>
                </a:lnTo>
                <a:lnTo>
                  <a:pt x="0" y="1385315"/>
                </a:lnTo>
                <a:close/>
              </a:path>
            </a:pathLst>
          </a:custGeom>
          <a:solidFill>
            <a:srgbClr val="F9FDD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236465" y="2308936"/>
            <a:ext cx="4537710" cy="666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Verbes du 2ème</a:t>
            </a:r>
            <a:r>
              <a:rPr spc="-70" dirty="0"/>
              <a:t> </a:t>
            </a:r>
            <a:r>
              <a:rPr dirty="0"/>
              <a:t>et</a:t>
            </a:r>
          </a:p>
        </p:txBody>
      </p:sp>
      <p:sp>
        <p:nvSpPr>
          <p:cNvPr id="5" name="object 5"/>
          <p:cNvSpPr/>
          <p:nvPr/>
        </p:nvSpPr>
        <p:spPr>
          <a:xfrm>
            <a:off x="4332732" y="4646676"/>
            <a:ext cx="4338955" cy="2798445"/>
          </a:xfrm>
          <a:custGeom>
            <a:avLst/>
            <a:gdLst/>
            <a:ahLst/>
            <a:cxnLst/>
            <a:rect l="l" t="t" r="r" b="b"/>
            <a:pathLst>
              <a:path w="4338955" h="2798445">
                <a:moveTo>
                  <a:pt x="0" y="2798064"/>
                </a:moveTo>
                <a:lnTo>
                  <a:pt x="4338827" y="2798064"/>
                </a:lnTo>
                <a:lnTo>
                  <a:pt x="4338827" y="0"/>
                </a:lnTo>
                <a:lnTo>
                  <a:pt x="0" y="0"/>
                </a:lnTo>
                <a:lnTo>
                  <a:pt x="0" y="2798064"/>
                </a:lnTo>
                <a:close/>
              </a:path>
            </a:pathLst>
          </a:custGeom>
          <a:solidFill>
            <a:srgbClr val="F9FDD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4239895" y="4818633"/>
            <a:ext cx="4527550" cy="6051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800" spc="-5" dirty="0">
                <a:solidFill>
                  <a:srgbClr val="178A89"/>
                </a:solidFill>
                <a:latin typeface="Arial"/>
                <a:cs typeface="Arial"/>
              </a:rPr>
              <a:t>Mêmes </a:t>
            </a:r>
            <a:r>
              <a:rPr sz="3800" dirty="0">
                <a:solidFill>
                  <a:srgbClr val="178A89"/>
                </a:solidFill>
                <a:latin typeface="Arial"/>
                <a:cs typeface="Arial"/>
              </a:rPr>
              <a:t>formes</a:t>
            </a:r>
            <a:r>
              <a:rPr sz="3800" spc="-100" dirty="0">
                <a:solidFill>
                  <a:srgbClr val="178A89"/>
                </a:solidFill>
                <a:latin typeface="Arial"/>
                <a:cs typeface="Arial"/>
              </a:rPr>
              <a:t> </a:t>
            </a:r>
            <a:r>
              <a:rPr sz="3800" spc="-10" dirty="0">
                <a:solidFill>
                  <a:srgbClr val="178A89"/>
                </a:solidFill>
                <a:latin typeface="Arial"/>
                <a:cs typeface="Arial"/>
              </a:rPr>
              <a:t>qu’au</a:t>
            </a:r>
            <a:endParaRPr sz="3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360290" y="5121630"/>
            <a:ext cx="4283710" cy="2312035"/>
          </a:xfrm>
          <a:prstGeom prst="rect">
            <a:avLst/>
          </a:prstGeom>
        </p:spPr>
        <p:txBody>
          <a:bodyPr vert="horz" wrap="square" lIns="0" tIns="2889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275"/>
              </a:spcBef>
            </a:pPr>
            <a:r>
              <a:rPr sz="3800" spc="-5" dirty="0">
                <a:solidFill>
                  <a:srgbClr val="178A89"/>
                </a:solidFill>
                <a:latin typeface="Arial"/>
                <a:cs typeface="Arial"/>
              </a:rPr>
              <a:t>présent de</a:t>
            </a:r>
            <a:r>
              <a:rPr sz="3800" spc="-70" dirty="0">
                <a:solidFill>
                  <a:srgbClr val="178A89"/>
                </a:solidFill>
                <a:latin typeface="Arial"/>
                <a:cs typeface="Arial"/>
              </a:rPr>
              <a:t> </a:t>
            </a:r>
            <a:r>
              <a:rPr sz="3800" spc="-10" dirty="0">
                <a:solidFill>
                  <a:srgbClr val="178A89"/>
                </a:solidFill>
                <a:latin typeface="Arial"/>
                <a:cs typeface="Arial"/>
              </a:rPr>
              <a:t>l’indicatif</a:t>
            </a:r>
            <a:endParaRPr sz="3800">
              <a:latin typeface="Arial"/>
              <a:cs typeface="Arial"/>
            </a:endParaRPr>
          </a:p>
          <a:p>
            <a:pPr marL="1008380">
              <a:lnSpc>
                <a:spcPct val="100000"/>
              </a:lnSpc>
              <a:spcBef>
                <a:spcPts val="1545"/>
              </a:spcBef>
            </a:pPr>
            <a:r>
              <a:rPr sz="2700" spc="-5" dirty="0">
                <a:solidFill>
                  <a:srgbClr val="178A89"/>
                </a:solidFill>
                <a:latin typeface="Arial"/>
                <a:cs typeface="Arial"/>
              </a:rPr>
              <a:t>2ème pers.</a:t>
            </a:r>
            <a:r>
              <a:rPr sz="2700" spc="-15" dirty="0">
                <a:solidFill>
                  <a:srgbClr val="178A89"/>
                </a:solidFill>
                <a:latin typeface="Arial"/>
                <a:cs typeface="Arial"/>
              </a:rPr>
              <a:t> </a:t>
            </a:r>
            <a:r>
              <a:rPr sz="2700" dirty="0">
                <a:solidFill>
                  <a:srgbClr val="178A89"/>
                </a:solidFill>
                <a:latin typeface="Arial"/>
                <a:cs typeface="Arial"/>
              </a:rPr>
              <a:t>sg.</a:t>
            </a:r>
            <a:endParaRPr sz="2700">
              <a:latin typeface="Arial"/>
              <a:cs typeface="Arial"/>
            </a:endParaRPr>
          </a:p>
          <a:p>
            <a:pPr marL="1055370" marR="1047115" indent="1905" algn="ctr">
              <a:lnSpc>
                <a:spcPct val="100000"/>
              </a:lnSpc>
            </a:pPr>
            <a:r>
              <a:rPr sz="2700" spc="-5" dirty="0">
                <a:solidFill>
                  <a:srgbClr val="178A89"/>
                </a:solidFill>
                <a:latin typeface="Arial"/>
                <a:cs typeface="Arial"/>
              </a:rPr>
              <a:t>1ère </a:t>
            </a:r>
            <a:r>
              <a:rPr sz="2700" dirty="0">
                <a:solidFill>
                  <a:srgbClr val="178A89"/>
                </a:solidFill>
                <a:latin typeface="Arial"/>
                <a:cs typeface="Arial"/>
              </a:rPr>
              <a:t>pers. </a:t>
            </a:r>
            <a:r>
              <a:rPr sz="2700" spc="-5" dirty="0">
                <a:solidFill>
                  <a:srgbClr val="178A89"/>
                </a:solidFill>
                <a:latin typeface="Arial"/>
                <a:cs typeface="Arial"/>
              </a:rPr>
              <a:t>pl.  2ème pers.</a:t>
            </a:r>
            <a:r>
              <a:rPr sz="2700" spc="-45" dirty="0">
                <a:solidFill>
                  <a:srgbClr val="178A89"/>
                </a:solidFill>
                <a:latin typeface="Arial"/>
                <a:cs typeface="Arial"/>
              </a:rPr>
              <a:t> </a:t>
            </a:r>
            <a:r>
              <a:rPr sz="2700" spc="-5" dirty="0">
                <a:solidFill>
                  <a:srgbClr val="178A89"/>
                </a:solidFill>
                <a:latin typeface="Arial"/>
                <a:cs typeface="Arial"/>
              </a:rPr>
              <a:t>pl.</a:t>
            </a:r>
            <a:endParaRPr sz="27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5887211" y="4037076"/>
            <a:ext cx="1460500" cy="372110"/>
          </a:xfrm>
          <a:custGeom>
            <a:avLst/>
            <a:gdLst/>
            <a:ahLst/>
            <a:cxnLst/>
            <a:rect l="l" t="t" r="r" b="b"/>
            <a:pathLst>
              <a:path w="1460500" h="372110">
                <a:moveTo>
                  <a:pt x="0" y="371856"/>
                </a:moveTo>
                <a:lnTo>
                  <a:pt x="1459991" y="371856"/>
                </a:lnTo>
                <a:lnTo>
                  <a:pt x="1459991" y="0"/>
                </a:lnTo>
                <a:lnTo>
                  <a:pt x="0" y="0"/>
                </a:lnTo>
                <a:lnTo>
                  <a:pt x="0" y="371856"/>
                </a:lnTo>
                <a:close/>
              </a:path>
            </a:pathLst>
          </a:custGeom>
          <a:solidFill>
            <a:srgbClr val="FFC7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811174" y="4809490"/>
            <a:ext cx="2491105" cy="28270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39725">
              <a:lnSpc>
                <a:spcPct val="100000"/>
              </a:lnSpc>
              <a:spcBef>
                <a:spcPts val="100"/>
              </a:spcBef>
            </a:pPr>
            <a:r>
              <a:rPr sz="4200" spc="-5" dirty="0">
                <a:solidFill>
                  <a:srgbClr val="178A89"/>
                </a:solidFill>
                <a:latin typeface="Arial"/>
                <a:cs typeface="Arial"/>
              </a:rPr>
              <a:t>Choisir</a:t>
            </a:r>
            <a:endParaRPr sz="4200">
              <a:latin typeface="Arial"/>
              <a:cs typeface="Arial"/>
            </a:endParaRPr>
          </a:p>
          <a:p>
            <a:pPr marL="347980">
              <a:lnSpc>
                <a:spcPct val="100000"/>
              </a:lnSpc>
              <a:spcBef>
                <a:spcPts val="50"/>
              </a:spcBef>
            </a:pPr>
            <a:r>
              <a:rPr sz="2300" dirty="0">
                <a:solidFill>
                  <a:srgbClr val="178A89"/>
                </a:solidFill>
                <a:latin typeface="Arial"/>
                <a:cs typeface="Arial"/>
              </a:rPr>
              <a:t>2ème</a:t>
            </a:r>
            <a:r>
              <a:rPr sz="2300" spc="-50" dirty="0">
                <a:solidFill>
                  <a:srgbClr val="178A89"/>
                </a:solidFill>
                <a:latin typeface="Arial"/>
                <a:cs typeface="Arial"/>
              </a:rPr>
              <a:t> </a:t>
            </a:r>
            <a:r>
              <a:rPr sz="2300" dirty="0">
                <a:solidFill>
                  <a:srgbClr val="178A89"/>
                </a:solidFill>
                <a:latin typeface="Arial"/>
                <a:cs typeface="Arial"/>
              </a:rPr>
              <a:t>groupe</a:t>
            </a:r>
            <a:endParaRPr sz="2300">
              <a:latin typeface="Arial"/>
              <a:cs typeface="Arial"/>
            </a:endParaRPr>
          </a:p>
          <a:p>
            <a:pPr marL="12700" marR="5080" indent="635" algn="ctr">
              <a:lnSpc>
                <a:spcPct val="100000"/>
              </a:lnSpc>
              <a:spcBef>
                <a:spcPts val="1245"/>
              </a:spcBef>
            </a:pPr>
            <a:r>
              <a:rPr sz="3600" dirty="0">
                <a:solidFill>
                  <a:srgbClr val="DA8344"/>
                </a:solidFill>
                <a:latin typeface="Arial"/>
                <a:cs typeface="Arial"/>
              </a:rPr>
              <a:t>Choisis  </a:t>
            </a:r>
            <a:r>
              <a:rPr sz="3600" spc="-5" dirty="0">
                <a:solidFill>
                  <a:srgbClr val="DA8344"/>
                </a:solidFill>
                <a:latin typeface="Arial"/>
                <a:cs typeface="Arial"/>
              </a:rPr>
              <a:t>Cho</a:t>
            </a:r>
            <a:r>
              <a:rPr sz="3600" spc="0" dirty="0">
                <a:solidFill>
                  <a:srgbClr val="DA8344"/>
                </a:solidFill>
                <a:latin typeface="Arial"/>
                <a:cs typeface="Arial"/>
              </a:rPr>
              <a:t>i</a:t>
            </a:r>
            <a:r>
              <a:rPr sz="3600" spc="-5" dirty="0">
                <a:solidFill>
                  <a:srgbClr val="DA8344"/>
                </a:solidFill>
                <a:latin typeface="Arial"/>
                <a:cs typeface="Arial"/>
              </a:rPr>
              <a:t>sissons  </a:t>
            </a:r>
            <a:r>
              <a:rPr sz="3600" dirty="0">
                <a:solidFill>
                  <a:srgbClr val="DA8344"/>
                </a:solidFill>
                <a:latin typeface="Arial"/>
                <a:cs typeface="Arial"/>
              </a:rPr>
              <a:t>Choisissez</a:t>
            </a:r>
            <a:endParaRPr sz="36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986264" y="4809490"/>
            <a:ext cx="1924050" cy="28270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200" spc="-5" dirty="0">
                <a:solidFill>
                  <a:srgbClr val="178A89"/>
                </a:solidFill>
                <a:latin typeface="Arial"/>
                <a:cs typeface="Arial"/>
              </a:rPr>
              <a:t>Prendre</a:t>
            </a:r>
            <a:endParaRPr sz="4200">
              <a:latin typeface="Arial"/>
              <a:cs typeface="Arial"/>
            </a:endParaRPr>
          </a:p>
          <a:p>
            <a:pPr marL="63500">
              <a:lnSpc>
                <a:spcPct val="100000"/>
              </a:lnSpc>
              <a:spcBef>
                <a:spcPts val="50"/>
              </a:spcBef>
            </a:pPr>
            <a:r>
              <a:rPr sz="2300" dirty="0">
                <a:solidFill>
                  <a:srgbClr val="178A89"/>
                </a:solidFill>
                <a:latin typeface="Arial"/>
                <a:cs typeface="Arial"/>
              </a:rPr>
              <a:t>3ème</a:t>
            </a:r>
            <a:r>
              <a:rPr sz="2300" spc="-65" dirty="0">
                <a:solidFill>
                  <a:srgbClr val="178A89"/>
                </a:solidFill>
                <a:latin typeface="Arial"/>
                <a:cs typeface="Arial"/>
              </a:rPr>
              <a:t> </a:t>
            </a:r>
            <a:r>
              <a:rPr sz="2300" dirty="0">
                <a:solidFill>
                  <a:srgbClr val="178A89"/>
                </a:solidFill>
                <a:latin typeface="Arial"/>
                <a:cs typeface="Arial"/>
              </a:rPr>
              <a:t>groupe</a:t>
            </a:r>
            <a:endParaRPr sz="2300">
              <a:latin typeface="Arial"/>
              <a:cs typeface="Arial"/>
            </a:endParaRPr>
          </a:p>
          <a:p>
            <a:pPr marL="109855" marR="102870" indent="127635" algn="just">
              <a:lnSpc>
                <a:spcPct val="100000"/>
              </a:lnSpc>
              <a:spcBef>
                <a:spcPts val="1245"/>
              </a:spcBef>
            </a:pPr>
            <a:r>
              <a:rPr sz="3600" dirty="0">
                <a:solidFill>
                  <a:srgbClr val="DA8344"/>
                </a:solidFill>
                <a:latin typeface="Arial"/>
                <a:cs typeface="Arial"/>
              </a:rPr>
              <a:t>Prends  </a:t>
            </a:r>
            <a:r>
              <a:rPr sz="3600" spc="-5" dirty="0">
                <a:solidFill>
                  <a:srgbClr val="DA8344"/>
                </a:solidFill>
                <a:latin typeface="Arial"/>
                <a:cs typeface="Arial"/>
              </a:rPr>
              <a:t>Prenons  Prenez</a:t>
            </a:r>
            <a:endParaRPr sz="36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916551" y="2949702"/>
            <a:ext cx="3171190" cy="15792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4200" dirty="0">
                <a:solidFill>
                  <a:srgbClr val="178A89"/>
                </a:solidFill>
                <a:latin typeface="Arial"/>
                <a:cs typeface="Arial"/>
              </a:rPr>
              <a:t>3ème</a:t>
            </a:r>
            <a:r>
              <a:rPr sz="4200" spc="-60" dirty="0">
                <a:solidFill>
                  <a:srgbClr val="178A89"/>
                </a:solidFill>
                <a:latin typeface="Arial"/>
                <a:cs typeface="Arial"/>
              </a:rPr>
              <a:t> </a:t>
            </a:r>
            <a:r>
              <a:rPr sz="4200" spc="-5" dirty="0">
                <a:solidFill>
                  <a:srgbClr val="178A89"/>
                </a:solidFill>
                <a:latin typeface="Arial"/>
                <a:cs typeface="Arial"/>
              </a:rPr>
              <a:t>groupe</a:t>
            </a:r>
            <a:endParaRPr sz="4200">
              <a:latin typeface="Arial"/>
              <a:cs typeface="Arial"/>
            </a:endParaRPr>
          </a:p>
          <a:p>
            <a:pPr marL="6985" algn="ctr">
              <a:lnSpc>
                <a:spcPct val="100000"/>
              </a:lnSpc>
              <a:spcBef>
                <a:spcPts val="2870"/>
              </a:spcBef>
            </a:pPr>
            <a:r>
              <a:rPr sz="3600" spc="-5" dirty="0">
                <a:solidFill>
                  <a:srgbClr val="CA7400"/>
                </a:solidFill>
                <a:latin typeface="Arial"/>
                <a:cs typeface="Arial"/>
              </a:rPr>
              <a:t>L’impératif</a:t>
            </a:r>
            <a:endParaRPr sz="3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287267" y="633983"/>
            <a:ext cx="6429755" cy="84856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732020" y="2284476"/>
            <a:ext cx="3542029" cy="1385570"/>
          </a:xfrm>
          <a:custGeom>
            <a:avLst/>
            <a:gdLst/>
            <a:ahLst/>
            <a:cxnLst/>
            <a:rect l="l" t="t" r="r" b="b"/>
            <a:pathLst>
              <a:path w="3542029" h="1385570">
                <a:moveTo>
                  <a:pt x="0" y="1385315"/>
                </a:moveTo>
                <a:lnTo>
                  <a:pt x="3541776" y="1385315"/>
                </a:lnTo>
                <a:lnTo>
                  <a:pt x="3541776" y="0"/>
                </a:lnTo>
                <a:lnTo>
                  <a:pt x="0" y="0"/>
                </a:lnTo>
                <a:lnTo>
                  <a:pt x="0" y="1385315"/>
                </a:lnTo>
                <a:close/>
              </a:path>
            </a:pathLst>
          </a:custGeom>
          <a:solidFill>
            <a:srgbClr val="F9FDD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970">
              <a:lnSpc>
                <a:spcPct val="100000"/>
              </a:lnSpc>
              <a:spcBef>
                <a:spcPts val="100"/>
              </a:spcBef>
            </a:pPr>
            <a:r>
              <a:rPr dirty="0"/>
              <a:t>La </a:t>
            </a:r>
            <a:r>
              <a:rPr spc="-5" dirty="0"/>
              <a:t>forme</a:t>
            </a:r>
            <a:r>
              <a:rPr spc="-80" dirty="0"/>
              <a:t> </a:t>
            </a:r>
            <a:r>
              <a:rPr dirty="0"/>
              <a:t>négative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332732" y="4646676"/>
            <a:ext cx="4338955" cy="2798445"/>
          </a:xfrm>
          <a:prstGeom prst="rect">
            <a:avLst/>
          </a:prstGeom>
          <a:solidFill>
            <a:srgbClr val="F9FDD5"/>
          </a:solidFill>
        </p:spPr>
        <p:txBody>
          <a:bodyPr vert="horz" wrap="square" lIns="0" tIns="474345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3735"/>
              </a:spcBef>
            </a:pPr>
            <a:r>
              <a:rPr sz="3800" dirty="0">
                <a:solidFill>
                  <a:srgbClr val="178A89"/>
                </a:solidFill>
                <a:latin typeface="Arial"/>
                <a:cs typeface="Arial"/>
              </a:rPr>
              <a:t>NE + </a:t>
            </a:r>
            <a:r>
              <a:rPr sz="3800" spc="-5" dirty="0">
                <a:solidFill>
                  <a:srgbClr val="178A89"/>
                </a:solidFill>
                <a:latin typeface="Arial"/>
                <a:cs typeface="Arial"/>
              </a:rPr>
              <a:t>Verbe </a:t>
            </a:r>
            <a:r>
              <a:rPr sz="3800" dirty="0">
                <a:solidFill>
                  <a:srgbClr val="178A89"/>
                </a:solidFill>
                <a:latin typeface="Arial"/>
                <a:cs typeface="Arial"/>
              </a:rPr>
              <a:t>+</a:t>
            </a:r>
            <a:r>
              <a:rPr sz="3800" spc="-75" dirty="0">
                <a:solidFill>
                  <a:srgbClr val="178A89"/>
                </a:solidFill>
                <a:latin typeface="Arial"/>
                <a:cs typeface="Arial"/>
              </a:rPr>
              <a:t> </a:t>
            </a:r>
            <a:r>
              <a:rPr sz="3800" spc="-5" dirty="0">
                <a:solidFill>
                  <a:srgbClr val="178A89"/>
                </a:solidFill>
                <a:latin typeface="Arial"/>
                <a:cs typeface="Arial"/>
              </a:rPr>
              <a:t>PAS!</a:t>
            </a:r>
            <a:endParaRPr sz="3800">
              <a:latin typeface="Arial"/>
              <a:cs typeface="Arial"/>
            </a:endParaRPr>
          </a:p>
          <a:p>
            <a:pPr marL="1000760">
              <a:lnSpc>
                <a:spcPct val="100000"/>
              </a:lnSpc>
              <a:spcBef>
                <a:spcPts val="1290"/>
              </a:spcBef>
            </a:pPr>
            <a:r>
              <a:rPr sz="3100" spc="-5" dirty="0">
                <a:solidFill>
                  <a:srgbClr val="E28300"/>
                </a:solidFill>
                <a:latin typeface="Arial"/>
                <a:cs typeface="Arial"/>
              </a:rPr>
              <a:t>Ne parle</a:t>
            </a:r>
            <a:r>
              <a:rPr sz="3100" spc="0" dirty="0">
                <a:solidFill>
                  <a:srgbClr val="E28300"/>
                </a:solidFill>
                <a:latin typeface="Arial"/>
                <a:cs typeface="Arial"/>
              </a:rPr>
              <a:t> </a:t>
            </a:r>
            <a:r>
              <a:rPr sz="3100" spc="-5" dirty="0">
                <a:solidFill>
                  <a:srgbClr val="E28300"/>
                </a:solidFill>
                <a:latin typeface="Arial"/>
                <a:cs typeface="Arial"/>
              </a:rPr>
              <a:t>pas!</a:t>
            </a:r>
            <a:endParaRPr sz="3100">
              <a:latin typeface="Arial"/>
              <a:cs typeface="Arial"/>
            </a:endParaRPr>
          </a:p>
          <a:p>
            <a:pPr marL="791845" marR="782320" algn="ctr">
              <a:lnSpc>
                <a:spcPct val="100000"/>
              </a:lnSpc>
            </a:pPr>
            <a:r>
              <a:rPr sz="3100" spc="-5" dirty="0">
                <a:solidFill>
                  <a:srgbClr val="E28300"/>
                </a:solidFill>
                <a:latin typeface="Arial"/>
                <a:cs typeface="Arial"/>
              </a:rPr>
              <a:t>Ne parlons</a:t>
            </a:r>
            <a:r>
              <a:rPr sz="3100" spc="-50" dirty="0">
                <a:solidFill>
                  <a:srgbClr val="E28300"/>
                </a:solidFill>
                <a:latin typeface="Arial"/>
                <a:cs typeface="Arial"/>
              </a:rPr>
              <a:t> </a:t>
            </a:r>
            <a:r>
              <a:rPr sz="3100" spc="-5" dirty="0">
                <a:solidFill>
                  <a:srgbClr val="E28300"/>
                </a:solidFill>
                <a:latin typeface="Arial"/>
                <a:cs typeface="Arial"/>
              </a:rPr>
              <a:t>pas!  Ne parlez</a:t>
            </a:r>
            <a:r>
              <a:rPr sz="3100" spc="-30" dirty="0">
                <a:solidFill>
                  <a:srgbClr val="E28300"/>
                </a:solidFill>
                <a:latin typeface="Arial"/>
                <a:cs typeface="Arial"/>
              </a:rPr>
              <a:t> </a:t>
            </a:r>
            <a:r>
              <a:rPr sz="3100" spc="-5" dirty="0">
                <a:solidFill>
                  <a:srgbClr val="E28300"/>
                </a:solidFill>
                <a:latin typeface="Arial"/>
                <a:cs typeface="Arial"/>
              </a:rPr>
              <a:t>pas!</a:t>
            </a:r>
            <a:endParaRPr sz="31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887211" y="4037076"/>
            <a:ext cx="1460500" cy="372110"/>
          </a:xfrm>
          <a:custGeom>
            <a:avLst/>
            <a:gdLst/>
            <a:ahLst/>
            <a:cxnLst/>
            <a:rect l="l" t="t" r="r" b="b"/>
            <a:pathLst>
              <a:path w="1460500" h="372110">
                <a:moveTo>
                  <a:pt x="0" y="371856"/>
                </a:moveTo>
                <a:lnTo>
                  <a:pt x="1459991" y="371856"/>
                </a:lnTo>
                <a:lnTo>
                  <a:pt x="1459991" y="0"/>
                </a:lnTo>
                <a:lnTo>
                  <a:pt x="0" y="0"/>
                </a:lnTo>
                <a:lnTo>
                  <a:pt x="0" y="371856"/>
                </a:lnTo>
                <a:close/>
              </a:path>
            </a:pathLst>
          </a:custGeom>
          <a:solidFill>
            <a:srgbClr val="FFC7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5435346" y="3924427"/>
            <a:ext cx="213550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>
                <a:solidFill>
                  <a:srgbClr val="CA7400"/>
                </a:solidFill>
                <a:latin typeface="Arial"/>
                <a:cs typeface="Arial"/>
              </a:rPr>
              <a:t>L’impératif</a:t>
            </a:r>
            <a:endParaRPr sz="3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29688" y="834389"/>
            <a:ext cx="8077834" cy="1092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4161790" algn="l"/>
              </a:tabLst>
            </a:pPr>
            <a:r>
              <a:rPr sz="7000" spc="-5" dirty="0">
                <a:solidFill>
                  <a:srgbClr val="CA7400"/>
                </a:solidFill>
              </a:rPr>
              <a:t>Impératifs	irréguliers</a:t>
            </a:r>
            <a:endParaRPr sz="7000"/>
          </a:p>
        </p:txBody>
      </p:sp>
      <p:sp>
        <p:nvSpPr>
          <p:cNvPr id="3" name="object 3"/>
          <p:cNvSpPr/>
          <p:nvPr/>
        </p:nvSpPr>
        <p:spPr>
          <a:xfrm>
            <a:off x="214884" y="2295144"/>
            <a:ext cx="4236720" cy="55930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383023" y="2295144"/>
            <a:ext cx="4238244" cy="55930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532876" y="2295144"/>
            <a:ext cx="4238244" cy="55930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603247" y="4401311"/>
            <a:ext cx="1460500" cy="372110"/>
          </a:xfrm>
          <a:custGeom>
            <a:avLst/>
            <a:gdLst/>
            <a:ahLst/>
            <a:cxnLst/>
            <a:rect l="l" t="t" r="r" b="b"/>
            <a:pathLst>
              <a:path w="1460500" h="372110">
                <a:moveTo>
                  <a:pt x="0" y="371856"/>
                </a:moveTo>
                <a:lnTo>
                  <a:pt x="1459992" y="371856"/>
                </a:lnTo>
                <a:lnTo>
                  <a:pt x="1459992" y="0"/>
                </a:lnTo>
                <a:lnTo>
                  <a:pt x="0" y="0"/>
                </a:lnTo>
                <a:lnTo>
                  <a:pt x="0" y="371856"/>
                </a:lnTo>
                <a:close/>
              </a:path>
            </a:pathLst>
          </a:custGeom>
          <a:solidFill>
            <a:srgbClr val="FFC7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772911" y="4401311"/>
            <a:ext cx="1460500" cy="372110"/>
          </a:xfrm>
          <a:custGeom>
            <a:avLst/>
            <a:gdLst/>
            <a:ahLst/>
            <a:cxnLst/>
            <a:rect l="l" t="t" r="r" b="b"/>
            <a:pathLst>
              <a:path w="1460500" h="372110">
                <a:moveTo>
                  <a:pt x="0" y="371856"/>
                </a:moveTo>
                <a:lnTo>
                  <a:pt x="1459991" y="371856"/>
                </a:lnTo>
                <a:lnTo>
                  <a:pt x="1459991" y="0"/>
                </a:lnTo>
                <a:lnTo>
                  <a:pt x="0" y="0"/>
                </a:lnTo>
                <a:lnTo>
                  <a:pt x="0" y="371856"/>
                </a:lnTo>
                <a:close/>
              </a:path>
            </a:pathLst>
          </a:custGeom>
          <a:solidFill>
            <a:srgbClr val="FFC7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9941052" y="4401311"/>
            <a:ext cx="1461770" cy="372110"/>
          </a:xfrm>
          <a:custGeom>
            <a:avLst/>
            <a:gdLst/>
            <a:ahLst/>
            <a:cxnLst/>
            <a:rect l="l" t="t" r="r" b="b"/>
            <a:pathLst>
              <a:path w="1461770" h="372110">
                <a:moveTo>
                  <a:pt x="0" y="371856"/>
                </a:moveTo>
                <a:lnTo>
                  <a:pt x="1461516" y="371856"/>
                </a:lnTo>
                <a:lnTo>
                  <a:pt x="1461516" y="0"/>
                </a:lnTo>
                <a:lnTo>
                  <a:pt x="0" y="0"/>
                </a:lnTo>
                <a:lnTo>
                  <a:pt x="0" y="371856"/>
                </a:lnTo>
                <a:close/>
              </a:path>
            </a:pathLst>
          </a:custGeom>
          <a:solidFill>
            <a:srgbClr val="FFC7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1141475" y="3413759"/>
            <a:ext cx="2383790" cy="853440"/>
          </a:xfrm>
          <a:prstGeom prst="rect">
            <a:avLst/>
          </a:prstGeom>
          <a:solidFill>
            <a:srgbClr val="F9FDD5"/>
          </a:solidFill>
        </p:spPr>
        <p:txBody>
          <a:bodyPr vert="horz" wrap="square" lIns="0" tIns="92075" rIns="0" bIns="0" rtlCol="0">
            <a:spAutoFit/>
          </a:bodyPr>
          <a:lstStyle/>
          <a:p>
            <a:pPr marL="347345">
              <a:lnSpc>
                <a:spcPct val="100000"/>
              </a:lnSpc>
              <a:spcBef>
                <a:spcPts val="725"/>
              </a:spcBef>
            </a:pPr>
            <a:r>
              <a:rPr sz="4200" spc="-5" dirty="0">
                <a:solidFill>
                  <a:srgbClr val="178A89"/>
                </a:solidFill>
                <a:latin typeface="Arial"/>
                <a:cs typeface="Arial"/>
              </a:rPr>
              <a:t>ALLER</a:t>
            </a:r>
            <a:endParaRPr sz="42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311140" y="3413759"/>
            <a:ext cx="2382520" cy="853440"/>
          </a:xfrm>
          <a:prstGeom prst="rect">
            <a:avLst/>
          </a:prstGeom>
          <a:solidFill>
            <a:srgbClr val="F9FDD5"/>
          </a:solidFill>
        </p:spPr>
        <p:txBody>
          <a:bodyPr vert="horz" wrap="square" lIns="0" tIns="92075" rIns="0" bIns="0" rtlCol="0">
            <a:spAutoFit/>
          </a:bodyPr>
          <a:lstStyle/>
          <a:p>
            <a:pPr marL="186055">
              <a:lnSpc>
                <a:spcPct val="100000"/>
              </a:lnSpc>
              <a:spcBef>
                <a:spcPts val="725"/>
              </a:spcBef>
            </a:pPr>
            <a:r>
              <a:rPr sz="4200" spc="-5" dirty="0">
                <a:solidFill>
                  <a:srgbClr val="178A89"/>
                </a:solidFill>
                <a:latin typeface="Arial"/>
                <a:cs typeface="Arial"/>
              </a:rPr>
              <a:t>SAVOIR</a:t>
            </a:r>
            <a:endParaRPr sz="42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9480804" y="3413759"/>
            <a:ext cx="2382520" cy="853440"/>
          </a:xfrm>
          <a:prstGeom prst="rect">
            <a:avLst/>
          </a:prstGeom>
          <a:solidFill>
            <a:srgbClr val="F9FDD5"/>
          </a:solidFill>
        </p:spPr>
        <p:txBody>
          <a:bodyPr vert="horz" wrap="square" lIns="0" tIns="92075" rIns="0" bIns="0" rtlCol="0">
            <a:spAutoFit/>
          </a:bodyPr>
          <a:lstStyle/>
          <a:p>
            <a:pPr marL="481330">
              <a:lnSpc>
                <a:spcPct val="100000"/>
              </a:lnSpc>
              <a:spcBef>
                <a:spcPts val="725"/>
              </a:spcBef>
            </a:pPr>
            <a:r>
              <a:rPr sz="4200" dirty="0">
                <a:solidFill>
                  <a:srgbClr val="178A89"/>
                </a:solidFill>
                <a:latin typeface="Arial"/>
                <a:cs typeface="Arial"/>
              </a:rPr>
              <a:t>ÊTRE</a:t>
            </a:r>
            <a:endParaRPr sz="42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86967" y="4907279"/>
            <a:ext cx="2893060" cy="1880870"/>
          </a:xfrm>
          <a:prstGeom prst="rect">
            <a:avLst/>
          </a:prstGeom>
          <a:solidFill>
            <a:srgbClr val="F9FDD5"/>
          </a:solidFill>
        </p:spPr>
        <p:txBody>
          <a:bodyPr vert="horz" wrap="square" lIns="0" tIns="101600" rIns="0" bIns="0" rtlCol="0">
            <a:spAutoFit/>
          </a:bodyPr>
          <a:lstStyle/>
          <a:p>
            <a:pPr marL="747395" marR="890905" indent="-635" algn="ctr">
              <a:lnSpc>
                <a:spcPct val="100000"/>
              </a:lnSpc>
              <a:spcBef>
                <a:spcPts val="800"/>
              </a:spcBef>
            </a:pPr>
            <a:r>
              <a:rPr sz="3600" spc="-5" dirty="0">
                <a:solidFill>
                  <a:srgbClr val="DA8344"/>
                </a:solidFill>
                <a:latin typeface="Arial"/>
                <a:cs typeface="Arial"/>
              </a:rPr>
              <a:t>Va  All</a:t>
            </a:r>
            <a:r>
              <a:rPr sz="3600" dirty="0">
                <a:solidFill>
                  <a:srgbClr val="DA8344"/>
                </a:solidFill>
                <a:latin typeface="Arial"/>
                <a:cs typeface="Arial"/>
              </a:rPr>
              <a:t>o</a:t>
            </a:r>
            <a:r>
              <a:rPr sz="3600" spc="-5" dirty="0">
                <a:solidFill>
                  <a:srgbClr val="DA8344"/>
                </a:solidFill>
                <a:latin typeface="Arial"/>
                <a:cs typeface="Arial"/>
              </a:rPr>
              <a:t>ns  Allez</a:t>
            </a:r>
            <a:endParaRPr sz="36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045964" y="4907279"/>
            <a:ext cx="2893060" cy="1880870"/>
          </a:xfrm>
          <a:prstGeom prst="rect">
            <a:avLst/>
          </a:prstGeom>
          <a:solidFill>
            <a:srgbClr val="F9FDD5"/>
          </a:solidFill>
        </p:spPr>
        <p:txBody>
          <a:bodyPr vert="horz" wrap="square" lIns="0" tIns="106045" rIns="0" bIns="0" rtlCol="0">
            <a:spAutoFit/>
          </a:bodyPr>
          <a:lstStyle/>
          <a:p>
            <a:pPr marL="566420" marR="538480" indent="-1270" algn="ctr">
              <a:lnSpc>
                <a:spcPct val="100000"/>
              </a:lnSpc>
              <a:spcBef>
                <a:spcPts val="835"/>
              </a:spcBef>
            </a:pPr>
            <a:r>
              <a:rPr sz="3600" spc="-5" dirty="0">
                <a:solidFill>
                  <a:srgbClr val="DA8344"/>
                </a:solidFill>
                <a:latin typeface="Arial"/>
                <a:cs typeface="Arial"/>
              </a:rPr>
              <a:t>Sache  Sachons  </a:t>
            </a:r>
            <a:r>
              <a:rPr sz="3600" dirty="0">
                <a:solidFill>
                  <a:srgbClr val="DA8344"/>
                </a:solidFill>
                <a:latin typeface="Arial"/>
                <a:cs typeface="Arial"/>
              </a:rPr>
              <a:t>Sachez</a:t>
            </a:r>
            <a:endParaRPr sz="36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9226295" y="4907279"/>
            <a:ext cx="2891155" cy="1880870"/>
          </a:xfrm>
          <a:prstGeom prst="rect">
            <a:avLst/>
          </a:prstGeom>
          <a:solidFill>
            <a:srgbClr val="F9FDD5"/>
          </a:solidFill>
        </p:spPr>
        <p:txBody>
          <a:bodyPr vert="horz" wrap="square" lIns="0" tIns="106045" rIns="0" bIns="0" rtlCol="0">
            <a:spAutoFit/>
          </a:bodyPr>
          <a:lstStyle/>
          <a:p>
            <a:pPr marL="683895" marR="675005" indent="-1905" algn="ctr">
              <a:lnSpc>
                <a:spcPct val="100000"/>
              </a:lnSpc>
              <a:spcBef>
                <a:spcPts val="835"/>
              </a:spcBef>
            </a:pPr>
            <a:r>
              <a:rPr sz="3600" spc="-5" dirty="0">
                <a:solidFill>
                  <a:srgbClr val="DA8344"/>
                </a:solidFill>
                <a:latin typeface="Arial"/>
                <a:cs typeface="Arial"/>
              </a:rPr>
              <a:t>Sois  Soyons  </a:t>
            </a:r>
            <a:r>
              <a:rPr sz="3600" dirty="0">
                <a:solidFill>
                  <a:srgbClr val="DA8344"/>
                </a:solidFill>
                <a:latin typeface="Arial"/>
                <a:cs typeface="Arial"/>
              </a:rPr>
              <a:t>Soyez</a:t>
            </a:r>
            <a:endParaRPr sz="3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29688" y="834389"/>
            <a:ext cx="8077834" cy="1092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4161790" algn="l"/>
              </a:tabLst>
            </a:pPr>
            <a:r>
              <a:rPr sz="7000" spc="-5" dirty="0">
                <a:solidFill>
                  <a:srgbClr val="CA7400"/>
                </a:solidFill>
              </a:rPr>
              <a:t>Impératifs	irréguliers</a:t>
            </a:r>
            <a:endParaRPr sz="7000"/>
          </a:p>
        </p:txBody>
      </p:sp>
      <p:sp>
        <p:nvSpPr>
          <p:cNvPr id="3" name="object 3"/>
          <p:cNvSpPr/>
          <p:nvPr/>
        </p:nvSpPr>
        <p:spPr>
          <a:xfrm>
            <a:off x="2258567" y="2295144"/>
            <a:ext cx="4238244" cy="55930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454140" y="2295144"/>
            <a:ext cx="4236720" cy="55930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646932" y="4453128"/>
            <a:ext cx="1461770" cy="372110"/>
          </a:xfrm>
          <a:custGeom>
            <a:avLst/>
            <a:gdLst/>
            <a:ahLst/>
            <a:cxnLst/>
            <a:rect l="l" t="t" r="r" b="b"/>
            <a:pathLst>
              <a:path w="1461770" h="372110">
                <a:moveTo>
                  <a:pt x="0" y="371856"/>
                </a:moveTo>
                <a:lnTo>
                  <a:pt x="1461515" y="371856"/>
                </a:lnTo>
                <a:lnTo>
                  <a:pt x="1461515" y="0"/>
                </a:lnTo>
                <a:lnTo>
                  <a:pt x="0" y="0"/>
                </a:lnTo>
                <a:lnTo>
                  <a:pt x="0" y="371856"/>
                </a:lnTo>
                <a:close/>
              </a:path>
            </a:pathLst>
          </a:custGeom>
          <a:solidFill>
            <a:srgbClr val="FFC7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842504" y="4453128"/>
            <a:ext cx="1460500" cy="372110"/>
          </a:xfrm>
          <a:custGeom>
            <a:avLst/>
            <a:gdLst/>
            <a:ahLst/>
            <a:cxnLst/>
            <a:rect l="l" t="t" r="r" b="b"/>
            <a:pathLst>
              <a:path w="1460500" h="372110">
                <a:moveTo>
                  <a:pt x="0" y="371856"/>
                </a:moveTo>
                <a:lnTo>
                  <a:pt x="1459992" y="371856"/>
                </a:lnTo>
                <a:lnTo>
                  <a:pt x="1459992" y="0"/>
                </a:lnTo>
                <a:lnTo>
                  <a:pt x="0" y="0"/>
                </a:lnTo>
                <a:lnTo>
                  <a:pt x="0" y="371856"/>
                </a:lnTo>
                <a:close/>
              </a:path>
            </a:pathLst>
          </a:custGeom>
          <a:solidFill>
            <a:srgbClr val="FFC7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3084576" y="3413759"/>
            <a:ext cx="2409190" cy="853440"/>
          </a:xfrm>
          <a:prstGeom prst="rect">
            <a:avLst/>
          </a:prstGeom>
          <a:solidFill>
            <a:srgbClr val="F9FDD5"/>
          </a:solidFill>
        </p:spPr>
        <p:txBody>
          <a:bodyPr vert="horz" wrap="square" lIns="0" tIns="9207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725"/>
              </a:spcBef>
            </a:pPr>
            <a:r>
              <a:rPr sz="4200" dirty="0">
                <a:solidFill>
                  <a:srgbClr val="178A89"/>
                </a:solidFill>
                <a:latin typeface="Arial"/>
                <a:cs typeface="Arial"/>
              </a:rPr>
              <a:t>VOULOIR</a:t>
            </a:r>
            <a:endParaRPr sz="42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380731" y="3413759"/>
            <a:ext cx="2383790" cy="853440"/>
          </a:xfrm>
          <a:prstGeom prst="rect">
            <a:avLst/>
          </a:prstGeom>
          <a:solidFill>
            <a:srgbClr val="F9FDD5"/>
          </a:solidFill>
        </p:spPr>
        <p:txBody>
          <a:bodyPr vert="horz" wrap="square" lIns="0" tIns="92075" rIns="0" bIns="0" rtlCol="0">
            <a:spAutoFit/>
          </a:bodyPr>
          <a:lstStyle/>
          <a:p>
            <a:pPr marL="363855">
              <a:lnSpc>
                <a:spcPct val="100000"/>
              </a:lnSpc>
              <a:spcBef>
                <a:spcPts val="725"/>
              </a:spcBef>
            </a:pPr>
            <a:r>
              <a:rPr sz="4200" dirty="0">
                <a:solidFill>
                  <a:srgbClr val="178A89"/>
                </a:solidFill>
                <a:latin typeface="Arial"/>
                <a:cs typeface="Arial"/>
              </a:rPr>
              <a:t>AVOIR</a:t>
            </a:r>
            <a:endParaRPr sz="42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932176" y="4896611"/>
            <a:ext cx="2891155" cy="1880870"/>
          </a:xfrm>
          <a:prstGeom prst="rect">
            <a:avLst/>
          </a:prstGeom>
          <a:solidFill>
            <a:srgbClr val="F9FDD5"/>
          </a:solidFill>
        </p:spPr>
        <p:txBody>
          <a:bodyPr vert="horz" wrap="square" lIns="0" tIns="105410" rIns="0" bIns="0" rtlCol="0">
            <a:spAutoFit/>
          </a:bodyPr>
          <a:lstStyle/>
          <a:p>
            <a:pPr marL="619760" marR="609600" indent="-2540" algn="ctr">
              <a:lnSpc>
                <a:spcPct val="100000"/>
              </a:lnSpc>
              <a:spcBef>
                <a:spcPts val="830"/>
              </a:spcBef>
            </a:pPr>
            <a:r>
              <a:rPr sz="3600" dirty="0">
                <a:solidFill>
                  <a:srgbClr val="DA8344"/>
                </a:solidFill>
                <a:latin typeface="Arial"/>
                <a:cs typeface="Arial"/>
              </a:rPr>
              <a:t>Veuille  Voulons  Veuillez</a:t>
            </a:r>
            <a:endParaRPr sz="36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126223" y="4896611"/>
            <a:ext cx="2893060" cy="1880870"/>
          </a:xfrm>
          <a:prstGeom prst="rect">
            <a:avLst/>
          </a:prstGeom>
          <a:solidFill>
            <a:srgbClr val="F9FDD5"/>
          </a:solidFill>
        </p:spPr>
        <p:txBody>
          <a:bodyPr vert="horz" wrap="square" lIns="0" tIns="111760" rIns="0" bIns="0" rtlCol="0">
            <a:spAutoFit/>
          </a:bodyPr>
          <a:lstStyle/>
          <a:p>
            <a:pPr marL="811530" marR="802005" indent="-635" algn="ctr">
              <a:lnSpc>
                <a:spcPct val="100000"/>
              </a:lnSpc>
              <a:spcBef>
                <a:spcPts val="880"/>
              </a:spcBef>
            </a:pPr>
            <a:r>
              <a:rPr sz="3600" spc="-5" dirty="0">
                <a:solidFill>
                  <a:srgbClr val="DA8344"/>
                </a:solidFill>
                <a:latin typeface="Arial"/>
                <a:cs typeface="Arial"/>
              </a:rPr>
              <a:t>Aie  Ayons  Ayez</a:t>
            </a:r>
            <a:endParaRPr sz="3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89889" y="1030604"/>
            <a:ext cx="11625580" cy="1092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7000" spc="-10" dirty="0">
                <a:solidFill>
                  <a:srgbClr val="CA7400"/>
                </a:solidFill>
              </a:rPr>
              <a:t>L’impératif avec des</a:t>
            </a:r>
            <a:r>
              <a:rPr sz="7000" spc="-5" dirty="0">
                <a:solidFill>
                  <a:srgbClr val="CA7400"/>
                </a:solidFill>
              </a:rPr>
              <a:t> </a:t>
            </a:r>
            <a:r>
              <a:rPr sz="7000" spc="-10" dirty="0">
                <a:solidFill>
                  <a:srgbClr val="CA7400"/>
                </a:solidFill>
              </a:rPr>
              <a:t>pronoms</a:t>
            </a:r>
            <a:endParaRPr sz="7000"/>
          </a:p>
        </p:txBody>
      </p:sp>
      <p:sp>
        <p:nvSpPr>
          <p:cNvPr id="3" name="object 3"/>
          <p:cNvSpPr/>
          <p:nvPr/>
        </p:nvSpPr>
        <p:spPr>
          <a:xfrm>
            <a:off x="2258567" y="2295144"/>
            <a:ext cx="4238244" cy="55930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454140" y="2295144"/>
            <a:ext cx="4236720" cy="55930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019543" y="4896611"/>
            <a:ext cx="3106420" cy="1880870"/>
          </a:xfrm>
          <a:custGeom>
            <a:avLst/>
            <a:gdLst/>
            <a:ahLst/>
            <a:cxnLst/>
            <a:rect l="l" t="t" r="r" b="b"/>
            <a:pathLst>
              <a:path w="3106420" h="1880870">
                <a:moveTo>
                  <a:pt x="0" y="1880616"/>
                </a:moveTo>
                <a:lnTo>
                  <a:pt x="3105911" y="1880616"/>
                </a:lnTo>
                <a:lnTo>
                  <a:pt x="3105911" y="0"/>
                </a:lnTo>
                <a:lnTo>
                  <a:pt x="0" y="0"/>
                </a:lnTo>
                <a:lnTo>
                  <a:pt x="0" y="1880616"/>
                </a:lnTo>
                <a:close/>
              </a:path>
            </a:pathLst>
          </a:custGeom>
          <a:solidFill>
            <a:srgbClr val="F9FDD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646932" y="4453128"/>
            <a:ext cx="1461770" cy="372110"/>
          </a:xfrm>
          <a:custGeom>
            <a:avLst/>
            <a:gdLst/>
            <a:ahLst/>
            <a:cxnLst/>
            <a:rect l="l" t="t" r="r" b="b"/>
            <a:pathLst>
              <a:path w="1461770" h="372110">
                <a:moveTo>
                  <a:pt x="0" y="371856"/>
                </a:moveTo>
                <a:lnTo>
                  <a:pt x="1461515" y="371856"/>
                </a:lnTo>
                <a:lnTo>
                  <a:pt x="1461515" y="0"/>
                </a:lnTo>
                <a:lnTo>
                  <a:pt x="0" y="0"/>
                </a:lnTo>
                <a:lnTo>
                  <a:pt x="0" y="371856"/>
                </a:lnTo>
                <a:close/>
              </a:path>
            </a:pathLst>
          </a:custGeom>
          <a:solidFill>
            <a:srgbClr val="FFC7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842504" y="4453128"/>
            <a:ext cx="1460500" cy="372110"/>
          </a:xfrm>
          <a:custGeom>
            <a:avLst/>
            <a:gdLst/>
            <a:ahLst/>
            <a:cxnLst/>
            <a:rect l="l" t="t" r="r" b="b"/>
            <a:pathLst>
              <a:path w="1460500" h="372110">
                <a:moveTo>
                  <a:pt x="0" y="371856"/>
                </a:moveTo>
                <a:lnTo>
                  <a:pt x="1459992" y="371856"/>
                </a:lnTo>
                <a:lnTo>
                  <a:pt x="1459992" y="0"/>
                </a:lnTo>
                <a:lnTo>
                  <a:pt x="0" y="0"/>
                </a:lnTo>
                <a:lnTo>
                  <a:pt x="0" y="371856"/>
                </a:lnTo>
                <a:close/>
              </a:path>
            </a:pathLst>
          </a:custGeom>
          <a:solidFill>
            <a:srgbClr val="FFC7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4210303" y="2654249"/>
            <a:ext cx="4464050" cy="666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272915" algn="l"/>
              </a:tabLst>
            </a:pPr>
            <a:r>
              <a:rPr sz="4200" dirty="0">
                <a:solidFill>
                  <a:srgbClr val="178A89"/>
                </a:solidFill>
                <a:latin typeface="Arial"/>
                <a:cs typeface="Arial"/>
              </a:rPr>
              <a:t>+	-</a:t>
            </a:r>
            <a:endParaRPr sz="42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932176" y="4896611"/>
            <a:ext cx="2891155" cy="1880870"/>
          </a:xfrm>
          <a:prstGeom prst="rect">
            <a:avLst/>
          </a:prstGeom>
          <a:solidFill>
            <a:srgbClr val="F9FDD5"/>
          </a:solidFill>
        </p:spPr>
        <p:txBody>
          <a:bodyPr vert="horz" wrap="square" lIns="0" tIns="207010" rIns="0" bIns="0" rtlCol="0">
            <a:spAutoFit/>
          </a:bodyPr>
          <a:lstStyle/>
          <a:p>
            <a:pPr marL="569595" marR="558165" algn="just">
              <a:lnSpc>
                <a:spcPct val="100000"/>
              </a:lnSpc>
              <a:spcBef>
                <a:spcPts val="1630"/>
              </a:spcBef>
            </a:pPr>
            <a:r>
              <a:rPr sz="3600" dirty="0">
                <a:solidFill>
                  <a:srgbClr val="DA8344"/>
                </a:solidFill>
                <a:latin typeface="Arial"/>
                <a:cs typeface="Arial"/>
              </a:rPr>
              <a:t>Lève-toi!  </a:t>
            </a:r>
            <a:r>
              <a:rPr sz="3600" spc="-5" dirty="0">
                <a:solidFill>
                  <a:srgbClr val="DA8344"/>
                </a:solidFill>
                <a:latin typeface="Arial"/>
                <a:cs typeface="Arial"/>
              </a:rPr>
              <a:t>Dis-moi!  Écri</a:t>
            </a:r>
            <a:r>
              <a:rPr sz="3600" dirty="0">
                <a:solidFill>
                  <a:srgbClr val="DA8344"/>
                </a:solidFill>
                <a:latin typeface="Arial"/>
                <a:cs typeface="Arial"/>
              </a:rPr>
              <a:t>s</a:t>
            </a:r>
            <a:r>
              <a:rPr sz="3600" spc="-5" dirty="0">
                <a:solidFill>
                  <a:srgbClr val="DA8344"/>
                </a:solidFill>
                <a:latin typeface="Arial"/>
                <a:cs typeface="Arial"/>
              </a:rPr>
              <a:t>-lu</a:t>
            </a:r>
            <a:r>
              <a:rPr sz="3600" dirty="0">
                <a:solidFill>
                  <a:srgbClr val="DA8344"/>
                </a:solidFill>
                <a:latin typeface="Arial"/>
                <a:cs typeface="Arial"/>
              </a:rPr>
              <a:t>i!</a:t>
            </a:r>
            <a:endParaRPr sz="36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036689" y="5090617"/>
            <a:ext cx="3074670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dirty="0">
                <a:solidFill>
                  <a:srgbClr val="DA8344"/>
                </a:solidFill>
                <a:latin typeface="Arial"/>
                <a:cs typeface="Arial"/>
              </a:rPr>
              <a:t>Ne te lève</a:t>
            </a:r>
            <a:r>
              <a:rPr sz="3600" spc="-110" dirty="0">
                <a:solidFill>
                  <a:srgbClr val="DA8344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DA8344"/>
                </a:solidFill>
                <a:latin typeface="Arial"/>
                <a:cs typeface="Arial"/>
              </a:rPr>
              <a:t>pas!</a:t>
            </a:r>
            <a:endParaRPr sz="3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3600" spc="-5" dirty="0">
                <a:solidFill>
                  <a:srgbClr val="DA8344"/>
                </a:solidFill>
                <a:latin typeface="Arial"/>
                <a:cs typeface="Arial"/>
              </a:rPr>
              <a:t>Ne me dis</a:t>
            </a:r>
            <a:r>
              <a:rPr sz="3600" spc="-60" dirty="0">
                <a:solidFill>
                  <a:srgbClr val="DA8344"/>
                </a:solidFill>
                <a:latin typeface="Arial"/>
                <a:cs typeface="Arial"/>
              </a:rPr>
              <a:t> </a:t>
            </a:r>
            <a:r>
              <a:rPr sz="3600" dirty="0">
                <a:solidFill>
                  <a:srgbClr val="DA8344"/>
                </a:solidFill>
                <a:latin typeface="Arial"/>
                <a:cs typeface="Arial"/>
              </a:rPr>
              <a:t>pas!</a:t>
            </a:r>
            <a:endParaRPr sz="36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934581" y="6188455"/>
            <a:ext cx="32766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>
                <a:solidFill>
                  <a:srgbClr val="DA8344"/>
                </a:solidFill>
                <a:latin typeface="Arial"/>
                <a:cs typeface="Arial"/>
              </a:rPr>
              <a:t>Ne lui écris</a:t>
            </a:r>
            <a:r>
              <a:rPr sz="3600" spc="-35" dirty="0">
                <a:solidFill>
                  <a:srgbClr val="DA8344"/>
                </a:solidFill>
                <a:latin typeface="Arial"/>
                <a:cs typeface="Arial"/>
              </a:rPr>
              <a:t> </a:t>
            </a:r>
            <a:r>
              <a:rPr sz="3600" spc="-5" dirty="0">
                <a:solidFill>
                  <a:srgbClr val="DA8344"/>
                </a:solidFill>
                <a:latin typeface="Arial"/>
                <a:cs typeface="Arial"/>
              </a:rPr>
              <a:t>pas!</a:t>
            </a:r>
            <a:endParaRPr sz="36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084576" y="3413759"/>
            <a:ext cx="2383790" cy="853440"/>
          </a:xfrm>
          <a:prstGeom prst="rect">
            <a:avLst/>
          </a:prstGeom>
          <a:solidFill>
            <a:srgbClr val="F9FDD5"/>
          </a:solidFill>
        </p:spPr>
        <p:txBody>
          <a:bodyPr vert="horz" wrap="square" lIns="0" tIns="5080" rIns="0" bIns="0" rtlCol="0">
            <a:spAutoFit/>
          </a:bodyPr>
          <a:lstStyle/>
          <a:p>
            <a:pPr marL="164465" marR="153035" indent="455295">
              <a:lnSpc>
                <a:spcPts val="3360"/>
              </a:lnSpc>
              <a:spcBef>
                <a:spcPts val="40"/>
              </a:spcBef>
            </a:pPr>
            <a:r>
              <a:rPr sz="2800" spc="-5" dirty="0">
                <a:solidFill>
                  <a:srgbClr val="178A89"/>
                </a:solidFill>
                <a:latin typeface="Arial"/>
                <a:cs typeface="Arial"/>
              </a:rPr>
              <a:t>Pronom  après le</a:t>
            </a:r>
            <a:r>
              <a:rPr sz="2800" spc="-45" dirty="0">
                <a:solidFill>
                  <a:srgbClr val="178A89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178A89"/>
                </a:solidFill>
                <a:latin typeface="Arial"/>
                <a:cs typeface="Arial"/>
              </a:rPr>
              <a:t>verb</a:t>
            </a:r>
            <a:endParaRPr sz="28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294226" y="3819271"/>
            <a:ext cx="22288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solidFill>
                  <a:srgbClr val="178A89"/>
                </a:solidFill>
                <a:latin typeface="Arial"/>
                <a:cs typeface="Arial"/>
              </a:rPr>
              <a:t>e</a:t>
            </a:r>
            <a:endParaRPr sz="28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343393" y="3819271"/>
            <a:ext cx="22288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solidFill>
                  <a:srgbClr val="178A89"/>
                </a:solidFill>
                <a:latin typeface="Arial"/>
                <a:cs typeface="Arial"/>
              </a:rPr>
              <a:t>d</a:t>
            </a:r>
            <a:endParaRPr sz="28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380731" y="3413759"/>
            <a:ext cx="2383790" cy="853440"/>
          </a:xfrm>
          <a:prstGeom prst="rect">
            <a:avLst/>
          </a:prstGeom>
          <a:solidFill>
            <a:srgbClr val="F9FDD5"/>
          </a:solidFill>
        </p:spPr>
        <p:txBody>
          <a:bodyPr vert="horz" wrap="square" lIns="0" tIns="5080" rIns="0" bIns="0" rtlCol="0">
            <a:spAutoFit/>
          </a:bodyPr>
          <a:lstStyle/>
          <a:p>
            <a:pPr marL="172720" marR="164465" indent="346075">
              <a:lnSpc>
                <a:spcPts val="3360"/>
              </a:lnSpc>
              <a:spcBef>
                <a:spcPts val="40"/>
              </a:spcBef>
            </a:pPr>
            <a:r>
              <a:rPr sz="2800" spc="-5" dirty="0">
                <a:solidFill>
                  <a:srgbClr val="178A89"/>
                </a:solidFill>
                <a:latin typeface="Arial"/>
                <a:cs typeface="Arial"/>
              </a:rPr>
              <a:t>Pronom  evant le</a:t>
            </a:r>
            <a:r>
              <a:rPr sz="2800" spc="-40" dirty="0">
                <a:solidFill>
                  <a:srgbClr val="178A89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178A89"/>
                </a:solidFill>
                <a:latin typeface="Arial"/>
                <a:cs typeface="Arial"/>
              </a:rPr>
              <a:t>verb</a:t>
            </a:r>
            <a:endParaRPr sz="28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9579408" y="3819271"/>
            <a:ext cx="22288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solidFill>
                  <a:srgbClr val="178A89"/>
                </a:solidFill>
                <a:latin typeface="Arial"/>
                <a:cs typeface="Arial"/>
              </a:rPr>
              <a:t>e</a:t>
            </a:r>
            <a:endParaRPr sz="28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753995" y="8100441"/>
            <a:ext cx="3147060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solidFill>
                  <a:srgbClr val="178A89"/>
                </a:solidFill>
                <a:latin typeface="Arial"/>
                <a:cs typeface="Arial"/>
              </a:rPr>
              <a:t>ME / </a:t>
            </a:r>
            <a:r>
              <a:rPr sz="2800" spc="-10" dirty="0">
                <a:solidFill>
                  <a:srgbClr val="178A89"/>
                </a:solidFill>
                <a:latin typeface="Arial"/>
                <a:cs typeface="Arial"/>
              </a:rPr>
              <a:t>TE</a:t>
            </a:r>
            <a:r>
              <a:rPr sz="2800" spc="-45" dirty="0">
                <a:solidFill>
                  <a:srgbClr val="178A89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178A89"/>
                </a:solidFill>
                <a:latin typeface="Arial"/>
                <a:cs typeface="Arial"/>
              </a:rPr>
              <a:t>deviennent</a:t>
            </a:r>
            <a:endParaRPr sz="2800">
              <a:latin typeface="Arial"/>
              <a:cs typeface="Arial"/>
            </a:endParaRPr>
          </a:p>
          <a:p>
            <a:pPr marL="99695" algn="ctr">
              <a:lnSpc>
                <a:spcPct val="100000"/>
              </a:lnSpc>
            </a:pPr>
            <a:r>
              <a:rPr sz="2800" spc="-5" dirty="0">
                <a:solidFill>
                  <a:srgbClr val="178A89"/>
                </a:solidFill>
                <a:latin typeface="Arial"/>
                <a:cs typeface="Arial"/>
              </a:rPr>
              <a:t>MOI </a:t>
            </a:r>
            <a:r>
              <a:rPr sz="2800" dirty="0">
                <a:solidFill>
                  <a:srgbClr val="178A89"/>
                </a:solidFill>
                <a:latin typeface="Arial"/>
                <a:cs typeface="Arial"/>
              </a:rPr>
              <a:t>/</a:t>
            </a:r>
            <a:r>
              <a:rPr sz="2800" spc="-30" dirty="0">
                <a:solidFill>
                  <a:srgbClr val="178A89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178A89"/>
                </a:solidFill>
                <a:latin typeface="Arial"/>
                <a:cs typeface="Arial"/>
              </a:rPr>
              <a:t>TOI</a:t>
            </a:r>
            <a:endParaRPr sz="28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618223" y="8100441"/>
            <a:ext cx="4037329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solidFill>
                  <a:srgbClr val="178A89"/>
                </a:solidFill>
                <a:latin typeface="Arial"/>
                <a:cs typeface="Arial"/>
              </a:rPr>
              <a:t>ME / </a:t>
            </a:r>
            <a:r>
              <a:rPr sz="2800" spc="-10" dirty="0">
                <a:solidFill>
                  <a:srgbClr val="178A89"/>
                </a:solidFill>
                <a:latin typeface="Arial"/>
                <a:cs typeface="Arial"/>
              </a:rPr>
              <a:t>TE </a:t>
            </a:r>
            <a:r>
              <a:rPr sz="2800" spc="-5" dirty="0">
                <a:solidFill>
                  <a:srgbClr val="178A89"/>
                </a:solidFill>
                <a:latin typeface="Arial"/>
                <a:cs typeface="Arial"/>
              </a:rPr>
              <a:t>ne changent</a:t>
            </a:r>
            <a:r>
              <a:rPr sz="2800" spc="-25" dirty="0">
                <a:solidFill>
                  <a:srgbClr val="178A89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178A89"/>
                </a:solidFill>
                <a:latin typeface="Arial"/>
                <a:cs typeface="Arial"/>
              </a:rPr>
              <a:t>pas</a:t>
            </a:r>
            <a:endParaRPr sz="2800">
              <a:latin typeface="Arial"/>
              <a:cs typeface="Arial"/>
            </a:endParaRPr>
          </a:p>
          <a:p>
            <a:pPr marL="99695" algn="ctr">
              <a:lnSpc>
                <a:spcPct val="100000"/>
              </a:lnSpc>
            </a:pPr>
            <a:r>
              <a:rPr sz="2800" spc="-5" dirty="0">
                <a:solidFill>
                  <a:srgbClr val="178A89"/>
                </a:solidFill>
                <a:latin typeface="Arial"/>
                <a:cs typeface="Arial"/>
              </a:rPr>
              <a:t>de</a:t>
            </a:r>
            <a:r>
              <a:rPr sz="2800" dirty="0">
                <a:solidFill>
                  <a:srgbClr val="178A89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178A89"/>
                </a:solidFill>
                <a:latin typeface="Arial"/>
                <a:cs typeface="Arial"/>
              </a:rPr>
              <a:t>forme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</TotalTime>
  <Words>272</Words>
  <Application>Microsoft Macintosh PowerPoint</Application>
  <PresentationFormat>Custom</PresentationFormat>
  <Paragraphs>96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Vous</vt:lpstr>
      <vt:lpstr>Nous</vt:lpstr>
      <vt:lpstr>Verbes du 2ème et</vt:lpstr>
      <vt:lpstr>La forme négative</vt:lpstr>
      <vt:lpstr>Impératifs irréguliers</vt:lpstr>
      <vt:lpstr>Impératifs irréguliers</vt:lpstr>
      <vt:lpstr>L’impératif avec des pronoms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Yelena Smith</cp:lastModifiedBy>
  <cp:revision>5</cp:revision>
  <dcterms:created xsi:type="dcterms:W3CDTF">2020-10-31T20:07:44Z</dcterms:created>
  <dcterms:modified xsi:type="dcterms:W3CDTF">2020-10-31T21:11:10Z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2015-10-13T00:00:00Z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2020-10-31T00:00:00Z</vt:filetime>
  </property>
</Properties>
</file>