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38"/>
  </p:notesMasterIdLst>
  <p:sldIdLst>
    <p:sldId id="256" r:id="rId3"/>
    <p:sldId id="287" r:id="rId4"/>
    <p:sldId id="288" r:id="rId5"/>
    <p:sldId id="289" r:id="rId6"/>
    <p:sldId id="291" r:id="rId7"/>
    <p:sldId id="259" r:id="rId8"/>
    <p:sldId id="285" r:id="rId9"/>
    <p:sldId id="290" r:id="rId10"/>
    <p:sldId id="260" r:id="rId11"/>
    <p:sldId id="286" r:id="rId12"/>
    <p:sldId id="261" r:id="rId13"/>
    <p:sldId id="292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"/>
          <p:cNvSpPr txBox="1">
            <a:spLocks noGrp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04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dt" idx="10"/>
          </p:nvPr>
        </p:nvSpPr>
        <p:spPr>
          <a:xfrm>
            <a:off x="1524000" y="6350000"/>
            <a:ext cx="17240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ftr" idx="11"/>
          </p:nvPr>
        </p:nvSpPr>
        <p:spPr>
          <a:xfrm>
            <a:off x="3643312" y="6350000"/>
            <a:ext cx="34496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sldNum" idx="12"/>
          </p:nvPr>
        </p:nvSpPr>
        <p:spPr>
          <a:xfrm>
            <a:off x="7391400" y="6350000"/>
            <a:ext cx="17240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73380" algn="l">
              <a:spcBef>
                <a:spcPts val="480"/>
              </a:spcBef>
              <a:spcAft>
                <a:spcPts val="0"/>
              </a:spcAft>
              <a:buSzPts val="2280"/>
              <a:buChar char="✶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73380" algn="l">
              <a:spcBef>
                <a:spcPts val="480"/>
              </a:spcBef>
              <a:spcAft>
                <a:spcPts val="0"/>
              </a:spcAft>
              <a:buSzPts val="2280"/>
              <a:buChar char="✶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1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1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373697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97510" algn="l">
              <a:spcBef>
                <a:spcPts val="560"/>
              </a:spcBef>
              <a:spcAft>
                <a:spcPts val="0"/>
              </a:spcAft>
              <a:buSzPts val="2660"/>
              <a:buChar char="✶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body" idx="2"/>
          </p:nvPr>
        </p:nvSpPr>
        <p:spPr>
          <a:xfrm>
            <a:off x="5368925" y="1981200"/>
            <a:ext cx="373697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97510" algn="l">
              <a:spcBef>
                <a:spcPts val="560"/>
              </a:spcBef>
              <a:spcAft>
                <a:spcPts val="0"/>
              </a:spcAft>
              <a:buSzPts val="2660"/>
              <a:buChar char="✶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9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✶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128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✶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 rot="5400000">
            <a:off x="5257007" y="2247107"/>
            <a:ext cx="5791200" cy="1906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 rot="5400000">
            <a:off x="1367632" y="416719"/>
            <a:ext cx="5791200" cy="556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✶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body" idx="1"/>
          </p:nvPr>
        </p:nvSpPr>
        <p:spPr>
          <a:xfrm rot="5400000">
            <a:off x="3235325" y="225425"/>
            <a:ext cx="4114800" cy="7626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✶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040"/>
              <a:buFont typeface="Noto Sans Symbols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21640" algn="l">
              <a:spcBef>
                <a:spcPts val="640"/>
              </a:spcBef>
              <a:spcAft>
                <a:spcPts val="0"/>
              </a:spcAft>
              <a:buSzPts val="3040"/>
              <a:buChar char="✶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093200" cy="6856412"/>
            <a:chOff x="0" y="0"/>
            <a:chExt cx="5728" cy="4319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8" name="Google Shape;8;p1"/>
              <p:cNvSpPr txBox="1"/>
              <p:nvPr/>
            </p:nvSpPr>
            <p:spPr>
              <a:xfrm>
                <a:off x="996" y="1035"/>
                <a:ext cx="4763" cy="106"/>
              </a:xfrm>
              <a:prstGeom prst="rect">
                <a:avLst/>
              </a:prstGeom>
              <a:gradFill>
                <a:gsLst>
                  <a:gs pos="0">
                    <a:srgbClr val="FFA800"/>
                  </a:gs>
                  <a:gs pos="13001">
                    <a:srgbClr val="825600"/>
                  </a:gs>
                  <a:gs pos="28000">
                    <a:srgbClr val="FFA800"/>
                  </a:gs>
                  <a:gs pos="42000">
                    <a:srgbClr val="825600"/>
                  </a:gs>
                  <a:gs pos="57001">
                    <a:srgbClr val="FFA800"/>
                  </a:gs>
                  <a:gs pos="72001">
                    <a:srgbClr val="825600"/>
                  </a:gs>
                  <a:gs pos="87000">
                    <a:srgbClr val="FFA800"/>
                  </a:gs>
                  <a:gs pos="100000">
                    <a:srgbClr val="825600"/>
                  </a:gs>
                </a:gsLst>
                <a:lin ang="135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9" name="Google Shape;9;p1"/>
              <p:cNvCxnSpPr/>
              <p:nvPr/>
            </p:nvCxnSpPr>
            <p:spPr>
              <a:xfrm>
                <a:off x="999" y="1145"/>
                <a:ext cx="4760" cy="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9966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0" name="Google Shape;10;p1"/>
              <p:cNvCxnSpPr/>
              <p:nvPr/>
            </p:nvCxnSpPr>
            <p:spPr>
              <a:xfrm>
                <a:off x="999" y="1121"/>
                <a:ext cx="4760" cy="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9966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1" name="Google Shape;11;p1"/>
              <p:cNvCxnSpPr/>
              <p:nvPr/>
            </p:nvCxnSpPr>
            <p:spPr>
              <a:xfrm>
                <a:off x="999" y="1091"/>
                <a:ext cx="4760" cy="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9966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2" name="Google Shape;12;p1"/>
              <p:cNvCxnSpPr/>
              <p:nvPr/>
            </p:nvCxnSpPr>
            <p:spPr>
              <a:xfrm>
                <a:off x="999" y="1057"/>
                <a:ext cx="4760" cy="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9966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sp>
            <p:nvSpPr>
              <p:cNvPr id="13" name="Google Shape;13;p1"/>
              <p:cNvSpPr/>
              <p:nvPr/>
            </p:nvSpPr>
            <p:spPr>
              <a:xfrm>
                <a:off x="993" y="1028"/>
                <a:ext cx="4765" cy="119"/>
              </a:xfrm>
              <a:custGeom>
                <a:avLst/>
                <a:gdLst/>
                <a:ahLst/>
                <a:cxnLst/>
                <a:rect l="l" t="t" r="r" b="b"/>
                <a:pathLst>
                  <a:path w="4765" h="119" extrusionOk="0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14" name="Google Shape;14;p1"/>
            <p:cNvGrpSpPr/>
            <p:nvPr/>
          </p:nvGrpSpPr>
          <p:grpSpPr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15" name="Google Shape;15;p1"/>
              <p:cNvSpPr txBox="1"/>
              <p:nvPr/>
            </p:nvSpPr>
            <p:spPr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16" name="Google Shape;16;p1"/>
              <p:cNvGrpSpPr/>
              <p:nvPr/>
            </p:nvGrpSpPr>
            <p:grpSpPr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17" name="Google Shape;17;p1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8" name="Google Shape;18;p1"/>
                <p:cNvSpPr/>
                <p:nvPr/>
              </p:nvSpPr>
              <p:spPr>
                <a:xfrm>
                  <a:off x="38" y="41"/>
                  <a:ext cx="890" cy="9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" h="916" extrusionOk="0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4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" name="Google Shape;19;p1"/>
                <p:cNvSpPr/>
                <p:nvPr/>
              </p:nvSpPr>
              <p:spPr>
                <a:xfrm>
                  <a:off x="6" y="2087"/>
                  <a:ext cx="890" cy="9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" h="916" extrusionOk="0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4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" name="Google Shape;20;p1"/>
                <p:cNvSpPr/>
                <p:nvPr/>
              </p:nvSpPr>
              <p:spPr>
                <a:xfrm>
                  <a:off x="6" y="3160"/>
                  <a:ext cx="890" cy="9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" h="916" extrusionOk="0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4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</p:grpSp>
      <p:sp>
        <p:nvSpPr>
          <p:cNvPr id="21" name="Google Shape;21;p1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42164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040"/>
              <a:buFont typeface="Noto Sans Symbols"/>
              <a:buChar char="✶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dt" idx="10"/>
          </p:nvPr>
        </p:nvSpPr>
        <p:spPr>
          <a:xfrm>
            <a:off x="1524000" y="6350000"/>
            <a:ext cx="17240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ftr" idx="11"/>
          </p:nvPr>
        </p:nvSpPr>
        <p:spPr>
          <a:xfrm>
            <a:off x="3643312" y="6350000"/>
            <a:ext cx="34496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7391400" y="6350000"/>
            <a:ext cx="17240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3"/>
          <p:cNvGrpSpPr/>
          <p:nvPr/>
        </p:nvGrpSpPr>
        <p:grpSpPr>
          <a:xfrm>
            <a:off x="0" y="0"/>
            <a:ext cx="9142412" cy="6856412"/>
            <a:chOff x="0" y="0"/>
            <a:chExt cx="5759" cy="4319"/>
          </a:xfrm>
        </p:grpSpPr>
        <p:grpSp>
          <p:nvGrpSpPr>
            <p:cNvPr id="34" name="Google Shape;34;p3"/>
            <p:cNvGrpSpPr/>
            <p:nvPr/>
          </p:nvGrpSpPr>
          <p:grpSpPr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35" name="Google Shape;35;p3"/>
              <p:cNvSpPr txBox="1"/>
              <p:nvPr/>
            </p:nvSpPr>
            <p:spPr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6" name="Google Shape;36;p3"/>
              <p:cNvPicPr preferRelativeResize="0"/>
              <p:nvPr/>
            </p:nvPicPr>
            <p:blipFill rotWithShape="1">
              <a:blip r:embed="rId12">
                <a:alphaModFix/>
              </a:blip>
              <a:srcRect/>
              <a:stretch/>
            </p:blipFill>
            <p:spPr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" name="Google Shape;37;p3"/>
              <p:cNvSpPr/>
              <p:nvPr/>
            </p:nvSpPr>
            <p:spPr>
              <a:xfrm>
                <a:off x="6" y="1023"/>
                <a:ext cx="890" cy="916"/>
              </a:xfrm>
              <a:custGeom>
                <a:avLst/>
                <a:gdLst/>
                <a:ahLst/>
                <a:cxnLst/>
                <a:rect l="l" t="t" r="r" b="b"/>
                <a:pathLst>
                  <a:path w="890" h="916" extrusionOk="0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6" y="2087"/>
                <a:ext cx="890" cy="916"/>
              </a:xfrm>
              <a:custGeom>
                <a:avLst/>
                <a:gdLst/>
                <a:ahLst/>
                <a:cxnLst/>
                <a:rect l="l" t="t" r="r" b="b"/>
                <a:pathLst>
                  <a:path w="890" h="916" extrusionOk="0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" name="Google Shape;39;p3"/>
              <p:cNvSpPr/>
              <p:nvPr/>
            </p:nvSpPr>
            <p:spPr>
              <a:xfrm>
                <a:off x="6" y="3160"/>
                <a:ext cx="890" cy="916"/>
              </a:xfrm>
              <a:custGeom>
                <a:avLst/>
                <a:gdLst/>
                <a:ahLst/>
                <a:cxnLst/>
                <a:rect l="l" t="t" r="r" b="b"/>
                <a:pathLst>
                  <a:path w="890" h="916" extrusionOk="0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40" name="Google Shape;40;p3"/>
            <p:cNvGrpSpPr/>
            <p:nvPr/>
          </p:nvGrpSpPr>
          <p:grpSpPr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41" name="Google Shape;41;p3"/>
              <p:cNvSpPr txBox="1"/>
              <p:nvPr/>
            </p:nvSpPr>
            <p:spPr>
              <a:xfrm>
                <a:off x="996" y="1035"/>
                <a:ext cx="4763" cy="106"/>
              </a:xfrm>
              <a:prstGeom prst="rect">
                <a:avLst/>
              </a:prstGeom>
              <a:gradFill>
                <a:gsLst>
                  <a:gs pos="0">
                    <a:srgbClr val="FFA800"/>
                  </a:gs>
                  <a:gs pos="13001">
                    <a:srgbClr val="825600"/>
                  </a:gs>
                  <a:gs pos="28000">
                    <a:srgbClr val="FFA800"/>
                  </a:gs>
                  <a:gs pos="42000">
                    <a:srgbClr val="825600"/>
                  </a:gs>
                  <a:gs pos="57001">
                    <a:srgbClr val="FFA800"/>
                  </a:gs>
                  <a:gs pos="72001">
                    <a:srgbClr val="825600"/>
                  </a:gs>
                  <a:gs pos="87000">
                    <a:srgbClr val="FFA800"/>
                  </a:gs>
                  <a:gs pos="100000">
                    <a:srgbClr val="825600"/>
                  </a:gs>
                </a:gsLst>
                <a:lin ang="135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42" name="Google Shape;42;p3"/>
              <p:cNvCxnSpPr/>
              <p:nvPr/>
            </p:nvCxnSpPr>
            <p:spPr>
              <a:xfrm>
                <a:off x="999" y="1145"/>
                <a:ext cx="4760" cy="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9966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3" name="Google Shape;43;p3"/>
              <p:cNvCxnSpPr/>
              <p:nvPr/>
            </p:nvCxnSpPr>
            <p:spPr>
              <a:xfrm>
                <a:off x="999" y="1121"/>
                <a:ext cx="4760" cy="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9966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4" name="Google Shape;44;p3"/>
              <p:cNvCxnSpPr/>
              <p:nvPr/>
            </p:nvCxnSpPr>
            <p:spPr>
              <a:xfrm>
                <a:off x="999" y="1091"/>
                <a:ext cx="4760" cy="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9966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5" name="Google Shape;45;p3"/>
              <p:cNvCxnSpPr/>
              <p:nvPr/>
            </p:nvCxnSpPr>
            <p:spPr>
              <a:xfrm>
                <a:off x="999" y="1057"/>
                <a:ext cx="4760" cy="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9966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sp>
            <p:nvSpPr>
              <p:cNvPr id="46" name="Google Shape;46;p3"/>
              <p:cNvSpPr/>
              <p:nvPr/>
            </p:nvSpPr>
            <p:spPr>
              <a:xfrm>
                <a:off x="993" y="1028"/>
                <a:ext cx="4765" cy="119"/>
              </a:xfrm>
              <a:custGeom>
                <a:avLst/>
                <a:gdLst/>
                <a:ahLst/>
                <a:cxnLst/>
                <a:rect l="l" t="t" r="r" b="b"/>
                <a:pathLst>
                  <a:path w="4765" h="119" extrusionOk="0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42164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040"/>
              <a:buFont typeface="Noto Sans Symbols"/>
              <a:buChar char="✶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dt" idx="10"/>
          </p:nvPr>
        </p:nvSpPr>
        <p:spPr>
          <a:xfrm>
            <a:off x="1481137" y="6248400"/>
            <a:ext cx="1782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ftr" idx="11"/>
          </p:nvPr>
        </p:nvSpPr>
        <p:spPr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sldNum" idx="12"/>
          </p:nvPr>
        </p:nvSpPr>
        <p:spPr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ternaute.com/savoir/magazine/1144309-adolf-hitler-au-plus-pres-du-monstre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 txBox="1">
            <a:spLocks noGrp="1"/>
          </p:cNvSpPr>
          <p:nvPr>
            <p:ph type="ctrTitle"/>
          </p:nvPr>
        </p:nvSpPr>
        <p:spPr>
          <a:xfrm>
            <a:off x="1652587" y="1806575"/>
            <a:ext cx="7391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montée des fascismes</a:t>
            </a:r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Mussolini et Hitler</a:t>
            </a:r>
            <a:endParaRPr/>
          </a:p>
        </p:txBody>
      </p:sp>
      <p:pic>
        <p:nvPicPr>
          <p:cNvPr id="121" name="Google Shape;121;p14" descr="http://www.hitler.org/posters/lebedeut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3657600"/>
            <a:ext cx="2289175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mtClean="0"/>
              <a:t>Jeunesse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en-US" sz="2800" dirty="0" smtClean="0"/>
              <a:t>Issue d’ </a:t>
            </a:r>
            <a:r>
              <a:rPr lang="fr-FR" altLang="en-US" sz="2800" dirty="0" smtClean="0"/>
              <a:t>une famille modeste.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2800" dirty="0" smtClean="0"/>
              <a:t>Scolarité médiocre qu’il termine en 1905.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2800" u="sng" dirty="0" smtClean="0"/>
              <a:t>1905-1908</a:t>
            </a:r>
            <a:r>
              <a:rPr lang="fr-FR" altLang="en-US" sz="2800" dirty="0" smtClean="0"/>
              <a:t> : vie oisive, à Vienne, avec l’ambition d’une carrière dans les beaux-arts; mais il échoue au concours d’entrée de l’Académie des beaux-arts de Vienne.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2800" u="sng" dirty="0" smtClean="0"/>
              <a:t>1908-1913</a:t>
            </a:r>
            <a:r>
              <a:rPr lang="fr-FR" altLang="en-US" sz="2800" dirty="0" smtClean="0"/>
              <a:t> : vie misérable, vagabondage, début de sa haine envers les juifs.</a:t>
            </a:r>
          </a:p>
        </p:txBody>
      </p:sp>
      <p:sp>
        <p:nvSpPr>
          <p:cNvPr id="307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AD181C6-35BE-4A1C-95F5-2CB76F58D0DB}" type="slidenum">
              <a:rPr lang="fr-FR" altLang="en-US" sz="1400"/>
              <a:pPr/>
              <a:t>10</a:t>
            </a:fld>
            <a:endParaRPr lang="fr-FR" altLang="en-US" sz="1400"/>
          </a:p>
        </p:txBody>
      </p:sp>
    </p:spTree>
    <p:extLst>
      <p:ext uri="{BB962C8B-B14F-4D97-AF65-F5344CB8AC3E}">
        <p14:creationId xmlns:p14="http://schemas.microsoft.com/office/powerpoint/2010/main" val="11653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um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um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um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um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>
            <a:spLocks noGrp="1"/>
          </p:cNvSpPr>
          <p:nvPr>
            <p:ph type="body" idx="1"/>
          </p:nvPr>
        </p:nvSpPr>
        <p:spPr>
          <a:xfrm>
            <a:off x="1517650" y="21336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80"/>
              <a:buFont typeface="Noto Sans Symbols"/>
              <a:buChar char="✶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1923, Hitler est chef du parti national-socialiste allemand et tente un putsh (renversement du pouvoir) à Munich.  La révolte est écrasée et Hitler passe neuf mois en prison.  Il en profite pour écrire 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Mein Kampf (mon combat)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dans lequel il élabore son programme: 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propagande haineuse contre les Juifs, les communistes, les Slaves, revanche face au traité de Versailles.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280"/>
              <a:buFont typeface="Noto Sans Symbols"/>
              <a:buChar char="✶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principe fondamental de Mein Kampf est donc l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inégalité des races avec un accent spécial sur l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anti-sémitisme:  Selon Hitler, les Juifs ont organisé un complot contre les 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Aryens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la race nordique pure dont les Allemands font partie.</a:t>
            </a:r>
            <a:endParaRPr/>
          </a:p>
        </p:txBody>
      </p:sp>
      <p:pic>
        <p:nvPicPr>
          <p:cNvPr id="154" name="Google Shape;154;p19" descr="http://www.calvin.edu/academic/cas/gpa/posters/mk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8600" y="0"/>
            <a:ext cx="1601787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Images 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>
                <a:hlinkClick r:id="rId2"/>
              </a:rPr>
              <a:t>https://www.linternaute.com/savoir/magazine/1144309-adolf-hitler-au-plus-pres-du-monstre</a:t>
            </a:r>
            <a:r>
              <a:rPr lang="fr-CA" dirty="0" smtClean="0">
                <a:hlinkClick r:id="rId2"/>
              </a:rPr>
              <a:t>/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06183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années 1920-1930: la République</a:t>
            </a:r>
            <a:endParaRPr/>
          </a:p>
        </p:txBody>
      </p:sp>
      <p:sp>
        <p:nvSpPr>
          <p:cNvPr id="160" name="Google Shape;160;p20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La situation à la fin de la guerre (1918)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Pays épuisé économiquement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Nombreux morts et blessés de guerre : </a:t>
            </a: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millions de morts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Crise morale face à l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Empereur: on ne lui fait plus confiance et il porte le fardeau de la défaite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Humiliation de la population face au traité de Versailles</a:t>
            </a:r>
            <a:endParaRPr/>
          </a:p>
          <a:p>
            <a:pPr marL="1143000" lvl="2" indent="-101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en-US" sz="20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Face à ce manque de confiance de la population, Guillaume II abdique en novembre 1918 et la </a:t>
            </a:r>
            <a:r>
              <a:rPr lang="en-US" sz="2000" b="1" i="1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République de Weimar</a:t>
            </a:r>
            <a:r>
              <a:rPr lang="en-US" sz="20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est proclamée: C</a:t>
            </a:r>
            <a:r>
              <a:rPr lang="en-US" sz="20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0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 un régime démocratique ayant à sa tête un président qui possède le pouvoir exécutif et un chancelier qui possède le pouvoir législatif.  C</a:t>
            </a:r>
            <a:r>
              <a:rPr lang="en-US" sz="20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0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 la première fois que les Allemands font l</a:t>
            </a:r>
            <a:r>
              <a:rPr lang="en-US" sz="20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0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expérience de la démocratie.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les difficultés de la République de Weimar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Difficultée des démocrates socialistes à gouverner le pays secoué par la violence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Fort courant nationaliste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Crise économique consécutive à la guerre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</a:pPr>
            <a:endParaRPr sz="2400" b="0" i="1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</a:pP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la mort du président Ebert en 1925, les Allemands portent au pouvoir le </a:t>
            </a:r>
            <a:r>
              <a:rPr lang="en-US" sz="2400" b="1" i="1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maréchal Hindenbourg</a:t>
            </a: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(qui donne son pouvoir à Hitler quand il meurt)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</a:pPr>
            <a:endParaRPr sz="2400" b="0" i="1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</a:pP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Entre 1925 et 1929, amélioration de la situation grâce à un redressement monétaire et des emprunts souscrits à l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étranger notamment en Angleterre.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lang="en-US" sz="36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-US" sz="36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6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Allemagne recommence à collaborer avec les puissances étrangères et fait son entrée à la SDN en 1926</a:t>
            </a:r>
            <a:endParaRPr/>
          </a:p>
        </p:txBody>
      </p:sp>
      <p:sp>
        <p:nvSpPr>
          <p:cNvPr id="171" name="Google Shape;171;p22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1929:  C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 la grande crise qui met fin à ce fragile équilibre.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Allemagne est privée des crédits étrangers nécessaires à son économie.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 des exportations à cause des politiques isolationnistes des autres pays.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Fermetures de nombreuses petites entreprises.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Augmentation du nombre de chômeurs.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Développement d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 fort sentiment anti-sémitiste, anti-démocratique et anti-républicain.</a:t>
            </a:r>
            <a:endParaRPr/>
          </a:p>
          <a:p>
            <a:pPr marL="342900" lvl="0" indent="-173990" algn="l" rtl="0">
              <a:spcBef>
                <a:spcPts val="560"/>
              </a:spcBef>
              <a:spcAft>
                <a:spcPts val="0"/>
              </a:spcAft>
              <a:buSzPts val="2660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montée du parti national-socialisme de Hitler à partir de 1930</a:t>
            </a:r>
            <a:endParaRPr/>
          </a:p>
        </p:txBody>
      </p:sp>
      <p:sp>
        <p:nvSpPr>
          <p:cNvPr id="177" name="Google Shape;177;p23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80"/>
              <a:buFont typeface="Noto Sans Symbols"/>
              <a:buChar char="✶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Pris dans les malheurs de la crise, les Allemands oscillent entre l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extrême-droite (nazi) et l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extrême-gauche (communistes) qui leur offrent des solutions totalitaires.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280"/>
              <a:buFont typeface="Noto Sans Symbols"/>
              <a:buChar char="✶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Nombreux affrontements entre les 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 (Section d</a:t>
            </a:r>
            <a:r>
              <a:rPr lang="en-US" sz="24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assaut), les SS (Sections de la sécurité)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 deux groupes para-militaires de droite – et le Front Rouge (communiste)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280"/>
              <a:buFont typeface="Noto Sans Symbols"/>
              <a:buChar char="✶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Devant la montée de l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extrême-gauche, </a:t>
            </a:r>
            <a:r>
              <a:rPr lang="en-US" sz="2400" b="0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financiers et industriels prennent peur et se mettent à appuyer l</a:t>
            </a:r>
            <a:r>
              <a:rPr lang="en-US" sz="2400" b="0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extrême-droite et à réclamer un gouvernement fort, capable de régler tous les problèmes.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4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1247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Hitler se présente comme celui qui peut satisfaire tous les mécontents: ouvriers et paysans, chômeurs, petits entrepreneurs, ruinés, grands financiers.  Il se voit comme le sauveur de la nation allemande.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Programme de Hitler: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2283B"/>
              </a:buClr>
              <a:buSzPts val="2400"/>
              <a:buFont typeface="Times New Roman"/>
              <a:buChar char="–"/>
            </a:pP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Révision du Traité de Versailles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2283B"/>
              </a:buClr>
              <a:buSzPts val="2400"/>
              <a:buFont typeface="Times New Roman"/>
              <a:buChar char="–"/>
            </a:pP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Retour à une grande Allemagne débarrassée des étrangers et des Juifs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2283B"/>
              </a:buClr>
              <a:buSzPts val="2400"/>
              <a:buFont typeface="Times New Roman"/>
              <a:buChar char="–"/>
            </a:pP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Promesse d</a:t>
            </a:r>
            <a:r>
              <a:rPr lang="en-US" sz="24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emplois pour toute la population allemande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2283B"/>
              </a:buClr>
              <a:buSzPts val="2400"/>
              <a:buFont typeface="Times New Roman"/>
              <a:buChar char="–"/>
            </a:pP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Campagne contre le communisme</a:t>
            </a:r>
            <a:endParaRPr/>
          </a:p>
        </p:txBody>
      </p:sp>
      <p:pic>
        <p:nvPicPr>
          <p:cNvPr id="183" name="Google Shape;183;p24" descr="http://www.hitler.org/posters/communi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0400" y="152400"/>
            <a:ext cx="1792287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4" descr="http://en.wikipedia.org/upload/thumb/b/bc/230px-Hitle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67600" y="3505200"/>
            <a:ext cx="1533525" cy="2560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40"/>
              <a:buFont typeface="Noto Sans Symbols"/>
              <a:buChar char="✶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Veuillez lire les 25 points de Hitler et faire OOVCL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6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Élections de 1932…</a:t>
            </a:r>
            <a:endParaRPr/>
          </a:p>
        </p:txBody>
      </p:sp>
      <p:sp>
        <p:nvSpPr>
          <p:cNvPr id="195" name="Google Shape;195;p26"/>
          <p:cNvSpPr txBox="1">
            <a:spLocks noGrp="1"/>
          </p:cNvSpPr>
          <p:nvPr>
            <p:ph type="body" idx="1"/>
          </p:nvPr>
        </p:nvSpPr>
        <p:spPr>
          <a:xfrm>
            <a:off x="1517650" y="2362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Noto Sans Symbols"/>
              <a:buChar char="✶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Aux élections de 1932, Hitler et son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parti sont premiers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 </a:t>
            </a: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communistes troisièmes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2000" b="1" i="0" u="sng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Hindenburg donne la chancellerie à Hitler.</a:t>
            </a:r>
            <a:r>
              <a:rPr lang="en-US" sz="20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en-US" sz="2000" b="1" i="0" u="none">
                <a:solidFill>
                  <a:srgbClr val="7A74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est arrivé au pouvoir légalement, élu par la population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mais </a:t>
            </a: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son gouvernement est minoritaire au parlement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Il convoque </a:t>
            </a: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donc de nouvelles élections en 1933.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Noto Sans Symbols"/>
              <a:buChar char="✶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campagne électorale de 1933 se déroule dans un </a:t>
            </a: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climat de terreur: réunions où interviennent les SA, batailles, violences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assassinats, journaux antinazis suspendus ou saisis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Noto Sans Symbols"/>
              <a:buChar char="✶"/>
            </a:pPr>
            <a:r>
              <a:rPr lang="en-US" sz="20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Incendie du Reichstag (parlement)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où Hitler en profite pour accuser les communistes.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Noto Sans Symbols"/>
              <a:buChar char="✶"/>
            </a:pPr>
            <a:r>
              <a:rPr lang="en-US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Suspension des libertés civiles et individuelles.</a:t>
            </a:r>
            <a:endParaRPr/>
          </a:p>
        </p:txBody>
      </p:sp>
      <p:sp>
        <p:nvSpPr>
          <p:cNvPr id="196" name="Google Shape;196;p26"/>
          <p:cNvSpPr txBox="1"/>
          <p:nvPr/>
        </p:nvSpPr>
        <p:spPr>
          <a:xfrm>
            <a:off x="0" y="76993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7" name="Google Shape;197;p26" descr="http://www.worldatwar.net/event/reichstagsbrand/fir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5825" y="304800"/>
            <a:ext cx="1627187" cy="2182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Adolf Hitler 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​Adolf </a:t>
            </a:r>
            <a:r>
              <a:rPr lang="fr-FR" dirty="0"/>
              <a:t>Hitler est un dictateur allemand. 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est considéré comme le fondateur du nazisme, une idéologie antisémite et raciste basée sur la supériorité de la race aryenne.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46532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7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Loi allemande des pleins pouvoirs de 1933</a:t>
            </a:r>
            <a:b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id="203" name="Google Shape;203;p27" descr="440px-Ermächtigungsgesetz_1933-03-24_Blatt_2.jpg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 l="470" t="-5764" r="165" b="5763"/>
          <a:stretch/>
        </p:blipFill>
        <p:spPr>
          <a:xfrm>
            <a:off x="1504929" y="1744024"/>
            <a:ext cx="7626350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8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 </a:t>
            </a:r>
            <a:r>
              <a:rPr lang="en-US" sz="4400" b="1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loi allemande des pleins pouvoirs de 1933</a:t>
            </a: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/>
          </a:p>
        </p:txBody>
      </p:sp>
      <p:sp>
        <p:nvSpPr>
          <p:cNvPr id="209" name="Google Shape;209;p28"/>
          <p:cNvSpPr txBox="1">
            <a:spLocks noGrp="1"/>
          </p:cNvSpPr>
          <p:nvPr>
            <p:ph type="body" idx="1"/>
          </p:nvPr>
        </p:nvSpPr>
        <p:spPr>
          <a:xfrm>
            <a:off x="1258887" y="1412875"/>
            <a:ext cx="7847012" cy="468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742950" marR="0" lvl="1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 </a:t>
            </a: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loi allemande des pleins pouvoirs de 1933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également connue sous le nom de loi d'habilitation .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La Loi du 24 mars 1933 </a:t>
            </a: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réparation de la détresse du peuple et du Reich, est une loi allemande qui donna à Adolf Hitler le droit de gouverner par décret, c'est-à-dire de prendre des textes à portée législative sans aucune procédure parlementaire.</a:t>
            </a:r>
            <a:endParaRPr/>
          </a:p>
          <a:p>
            <a:pPr marL="342900" marR="0" lvl="0" indent="-17399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None/>
            </a:pPr>
            <a:endParaRPr sz="2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9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décret sur l'incendie du Reichstag</a:t>
            </a:r>
            <a:endParaRPr/>
          </a:p>
        </p:txBody>
      </p:sp>
      <p:sp>
        <p:nvSpPr>
          <p:cNvPr id="215" name="Google Shape;215;p29"/>
          <p:cNvSpPr txBox="1">
            <a:spLocks noGrp="1"/>
          </p:cNvSpPr>
          <p:nvPr>
            <p:ph type="body" idx="1"/>
          </p:nvPr>
        </p:nvSpPr>
        <p:spPr>
          <a:xfrm>
            <a:off x="1403350" y="1628775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Promulguée le lendemain pour une période renouvelable de quatre ans, la loi resta en vigueur jusqu'à la chute du régime nazi, en mai 1945.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Après le </a:t>
            </a:r>
            <a:r>
              <a:rPr lang="en-US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 décret sur l'incendie du Reichstag »), elle constitua la deuxième étape législative de la </a:t>
            </a:r>
            <a:r>
              <a:rPr lang="en-US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Gleichschaltung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(« mise au pas »), qui déboucha sur l'instauration du système totalitaire nazi.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marL="342900" marR="0" lvl="0" indent="-17399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0"/>
          <p:cNvSpPr txBox="1">
            <a:spLocks noGrp="1"/>
          </p:cNvSpPr>
          <p:nvPr>
            <p:ph type="body" idx="1"/>
          </p:nvPr>
        </p:nvSpPr>
        <p:spPr>
          <a:xfrm>
            <a:off x="1403350" y="2133600"/>
            <a:ext cx="7740650" cy="453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80"/>
              <a:buFont typeface="Noto Sans Symbols"/>
              <a:buChar char="✶"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Majorité accrue du parti nazi aux élections de 1933 permet à Hitler de dominer le parlement.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280"/>
              <a:buFont typeface="Noto Sans Symbols"/>
              <a:buChar char="✶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Élimination des adversaires: 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Nuits des longs couteaux : épuration du parti par l</a:t>
            </a:r>
            <a:r>
              <a:rPr lang="en-US" sz="24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élimination des SA qui s</a:t>
            </a:r>
            <a:r>
              <a:rPr lang="en-US" sz="24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opposaient de plus en plus à Hitler.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SS prennent de plus en plus de pouvoirs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280"/>
              <a:buFont typeface="Noto Sans Symbols"/>
              <a:buChar char="✶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Mort du président Hindenbourg en 1934 : Hitler en profite pour cumuler les deux fonctions de président et chancelier.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280"/>
              <a:buFont typeface="Noto Sans Symbols"/>
              <a:buChar char="✶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Dès lors, officiers, fonctionnaires, soldats, enseignants, etc. durent prêter serment de fidélité au Führer: </a:t>
            </a: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Hitler est maintenant le maître absolu de l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Allemagne nazi.</a:t>
            </a:r>
            <a:endParaRPr/>
          </a:p>
        </p:txBody>
      </p:sp>
      <p:sp>
        <p:nvSpPr>
          <p:cNvPr id="221" name="Google Shape;221;p30"/>
          <p:cNvSpPr txBox="1"/>
          <p:nvPr/>
        </p:nvSpPr>
        <p:spPr>
          <a:xfrm>
            <a:off x="3157537" y="16573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2" name="Google Shape;222;p30" descr="S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2800" y="0"/>
            <a:ext cx="1576387" cy="2182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0" descr="http://www.angelfire.com/fl/angelforever/images/symbol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4876800"/>
            <a:ext cx="9715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1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Caractéristiques de la doctrine nazi</a:t>
            </a:r>
            <a:endParaRPr/>
          </a:p>
        </p:txBody>
      </p:sp>
      <p:sp>
        <p:nvSpPr>
          <p:cNvPr id="229" name="Google Shape;229;p31"/>
          <p:cNvSpPr txBox="1">
            <a:spLocks noGrp="1"/>
          </p:cNvSpPr>
          <p:nvPr>
            <p:ph type="body" idx="1"/>
          </p:nvPr>
        </p:nvSpPr>
        <p:spPr>
          <a:xfrm>
            <a:off x="1295400" y="3124200"/>
            <a:ext cx="7626350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0"/>
              <a:buNone/>
            </a:pPr>
            <a:r>
              <a:rPr lang="en-US" sz="2800" b="1" i="1" u="none">
                <a:solidFill>
                  <a:srgbClr val="C60C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-US" sz="2800" b="1" i="1" u="none">
                <a:solidFill>
                  <a:srgbClr val="C60C1E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1" i="1" u="none">
                <a:solidFill>
                  <a:srgbClr val="C60C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 un mouvement de masse: Les talents d</a:t>
            </a:r>
            <a:r>
              <a:rPr lang="en-US" sz="2800" b="1" i="1" u="none">
                <a:solidFill>
                  <a:srgbClr val="C60C1E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1" i="1" u="none">
                <a:solidFill>
                  <a:srgbClr val="C60C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Hitler (manipulateur, sens de la situation politique, intuition, promptitude dans ses décisions, don d</a:t>
            </a:r>
            <a:r>
              <a:rPr lang="en-US" sz="2800" b="1" i="1" u="none">
                <a:solidFill>
                  <a:srgbClr val="C60C1E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1" i="1" u="none">
                <a:solidFill>
                  <a:srgbClr val="C60C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orateur, talent de persuasion) auront su traduire à travers le discours nationaliste, antisémitisme, les aspirations du peuple allemand.</a:t>
            </a:r>
            <a:endParaRPr/>
          </a:p>
          <a:p>
            <a:pPr marL="342900" lvl="0" indent="-173990" algn="l" rtl="0">
              <a:spcBef>
                <a:spcPts val="560"/>
              </a:spcBef>
              <a:spcAft>
                <a:spcPts val="0"/>
              </a:spcAft>
              <a:buSzPts val="2660"/>
              <a:buNone/>
            </a:pPr>
            <a:endParaRPr sz="2800" b="1" i="1" u="none">
              <a:solidFill>
                <a:srgbClr val="C60C1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0" name="Google Shape;230;p31" descr="http://www.angelfire.com/fl/angelforever/images/symbol1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1295400"/>
            <a:ext cx="2435225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"/>
          <p:cNvSpPr txBox="1">
            <a:spLocks noGrp="1"/>
          </p:cNvSpPr>
          <p:nvPr>
            <p:ph type="title"/>
          </p:nvPr>
        </p:nvSpPr>
        <p:spPr>
          <a:xfrm>
            <a:off x="2133600" y="304800"/>
            <a:ext cx="69596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lang="en-US" sz="36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doctrine exposée dans Mein Kampf est :</a:t>
            </a:r>
            <a:endParaRPr/>
          </a:p>
        </p:txBody>
      </p:sp>
      <p:sp>
        <p:nvSpPr>
          <p:cNvPr id="236" name="Google Shape;236;p32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Nationaliste: donne à l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Allemagne la mission de </a:t>
            </a:r>
            <a:r>
              <a:rPr lang="en-US" sz="28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recréer la grande Allemagne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pour partir ensuite à la conquête de </a:t>
            </a:r>
            <a:r>
              <a:rPr lang="en-US" sz="28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8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-US" sz="28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espace vital</a:t>
            </a:r>
            <a:r>
              <a:rPr lang="en-US" sz="28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afin de dominer une Europe regénérée par les valeurs allemandes: devoir, discipline, volonté de puissance.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Raciste: Pour regénérer l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Europe, la race allemande, </a:t>
            </a:r>
            <a:r>
              <a:rPr lang="en-US" sz="28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race supérieure des Aryens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doit demeurer pure.  Elle ne doit pas être contaminée par des races inférieures.  On doit donc s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débarrasser: Juifs, slaves, gitans…</a:t>
            </a:r>
            <a:endParaRPr/>
          </a:p>
          <a:p>
            <a:pPr marL="342900" lvl="0" indent="-173990" algn="l" rtl="0">
              <a:spcBef>
                <a:spcPts val="560"/>
              </a:spcBef>
              <a:spcAft>
                <a:spcPts val="0"/>
              </a:spcAft>
              <a:buSzPts val="2660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3"/>
          <p:cNvSpPr txBox="1">
            <a:spLocks noGrp="1"/>
          </p:cNvSpPr>
          <p:nvPr>
            <p:ph type="body" idx="1"/>
          </p:nvPr>
        </p:nvSpPr>
        <p:spPr>
          <a:xfrm>
            <a:off x="1447800" y="1981200"/>
            <a:ext cx="7696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80"/>
              <a:buFont typeface="Noto Sans Symbols"/>
              <a:buChar char="✶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Antidémocratique: La démocratie, le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parlementarisme et les libertés indivi-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duelles sont impropres au peuple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allemand car ce sont des éléments qui viennent de l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étranger.  Les Allemands doivent donc préconiser un régime qui repose sur 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-US" sz="24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autorité d</a:t>
            </a:r>
            <a:r>
              <a:rPr lang="en-US" sz="24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 chef, d</a:t>
            </a:r>
            <a:r>
              <a:rPr lang="en-US" sz="24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 parti unique.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280"/>
              <a:buFont typeface="Noto Sans Symbols"/>
              <a:buChar char="✶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Anticapitaliste: le capitalisme est international.  Il est dominé par les Anglais.  L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État allemand doit donc devenir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</a:t>
            </a:r>
            <a:r>
              <a:rPr lang="en-US" sz="24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organisateur de l</a:t>
            </a:r>
            <a:r>
              <a:rPr lang="en-US" sz="24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économie.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75"/>
              <a:buNone/>
            </a:pPr>
            <a:r>
              <a:rPr lang="en-US" sz="25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2000" b="1" i="1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Hitler convie l</a:t>
            </a:r>
            <a:r>
              <a:rPr lang="en-US" sz="2000" b="1" i="1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000" b="1" i="1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Allemagne à créer un ordre nouveau lui permettant de laisser son empreinte sur l</a:t>
            </a:r>
            <a:r>
              <a:rPr lang="en-US" sz="2000" b="1" i="1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000" b="1" i="1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Histoire pour mille ans par le slogan : </a:t>
            </a:r>
            <a:r>
              <a:rPr lang="en-US" sz="2000" b="1" i="1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000" b="1" i="1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Ein Volk, ein Reich, ein Fuhrer</a:t>
            </a:r>
            <a:r>
              <a:rPr lang="en-US" sz="2000" b="1" i="1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2000" b="1" i="1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(une nation, un empire, un chef).</a:t>
            </a:r>
            <a:endParaRPr/>
          </a:p>
        </p:txBody>
      </p:sp>
      <p:pic>
        <p:nvPicPr>
          <p:cNvPr id="242" name="Google Shape;242;p33" descr="http://www.hitler.org/posters/fuhrer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152400"/>
            <a:ext cx="21082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4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Application de la doctrine nazie 1933-1936</a:t>
            </a:r>
            <a:endParaRPr/>
          </a:p>
        </p:txBody>
      </p:sp>
      <p:sp>
        <p:nvSpPr>
          <p:cNvPr id="248" name="Google Shape;248;p34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en politique intérieure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dictature se traduit par l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emprise de plus en plus forte du Parti sur la population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283B"/>
              </a:buClr>
              <a:buSzPts val="2000"/>
              <a:buFont typeface="Times New Roman"/>
              <a:buChar char="•"/>
            </a:pPr>
            <a:r>
              <a:rPr lang="en-US" sz="20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Élimination des partis d</a:t>
            </a:r>
            <a:r>
              <a:rPr lang="en-US" sz="20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0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opposition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Abolition des syndicats non-nazis et du droit de grève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Ouverture des </a:t>
            </a:r>
            <a:r>
              <a:rPr lang="en-US" sz="20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camps de concentration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pour les adversaires politiques: libéraux, socialistes, communistes, membres de différentes confessions religieuses, juifs.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Loisirs encadrés par le Parti, encadrant fortement la population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5"/>
          <p:cNvSpPr txBox="1">
            <a:spLocks noGrp="1"/>
          </p:cNvSpPr>
          <p:nvPr>
            <p:ph type="body" idx="1"/>
          </p:nvPr>
        </p:nvSpPr>
        <p:spPr>
          <a:xfrm>
            <a:off x="1479550" y="1905000"/>
            <a:ext cx="762635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283B"/>
              </a:buClr>
              <a:buSzPts val="2200"/>
              <a:buFont typeface="Times New Roman"/>
              <a:buChar char="•"/>
            </a:pPr>
            <a:r>
              <a:rPr lang="en-US" sz="22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Contrôle de l</a:t>
            </a:r>
            <a:r>
              <a:rPr lang="en-US" sz="22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2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information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•"/>
            </a:pP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Nazification de la jeunesse à travers les organisations dirigées par le Parti, planifiant les camps de vacances où l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valorise  l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effort physique et la violence (</a:t>
            </a:r>
            <a:r>
              <a:rPr lang="en-US" sz="22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Jeunesse hitlérienne)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•"/>
            </a:pP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Réforme de l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éducation à travers un enseignement nazi où l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réinvente l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histoire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•"/>
            </a:pP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Importance des symboles extérieurs: </a:t>
            </a:r>
            <a:r>
              <a:rPr lang="en-US" sz="22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saluts, slogans, habillement, croix gammée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tête de mort, parades militaires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•"/>
            </a:pP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Contrôle par le parti de tous les systèmes : judiciaires, universités…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•"/>
            </a:pP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Serment de fidelité au Fuhrer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•"/>
            </a:pP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Adoption d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 </a:t>
            </a:r>
            <a:r>
              <a:rPr lang="en-US" sz="22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nouveau drapeau : à croix gammée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342900" lvl="0" indent="-210184" algn="l" rtl="0">
              <a:spcBef>
                <a:spcPts val="440"/>
              </a:spcBef>
              <a:spcAft>
                <a:spcPts val="0"/>
              </a:spcAft>
              <a:buSzPts val="2090"/>
              <a:buNone/>
            </a:pPr>
            <a:endParaRPr sz="2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6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</a:pPr>
            <a:r>
              <a:rPr lang="en-US" sz="2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-US" sz="24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Etat pratique également une poltiqiues raciste qui se traduit par des manifestations dirigées particulièrement contre les </a:t>
            </a:r>
            <a:r>
              <a:rPr lang="en-US" sz="2400" b="1" i="1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Tziganes, les Slaves et surtout les Juifs…</a:t>
            </a:r>
            <a:endParaRPr/>
          </a:p>
        </p:txBody>
      </p:sp>
      <p:sp>
        <p:nvSpPr>
          <p:cNvPr id="259" name="Google Shape;259;p36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85"/>
              <a:buFont typeface="Noto Sans Symbols"/>
              <a:buChar char="✶"/>
            </a:pP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Juifs doivent porter </a:t>
            </a:r>
            <a:r>
              <a:rPr lang="en-US" sz="23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-US" sz="23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3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étoile jaune</a:t>
            </a: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dès 1933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2185"/>
              <a:buFont typeface="Noto Sans Symbols"/>
              <a:buChar char="✶"/>
            </a:pPr>
            <a:r>
              <a:rPr lang="en-US" sz="23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Camps de concentration raciaux</a:t>
            </a: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où l</a:t>
            </a:r>
            <a:r>
              <a:rPr lang="en-US" sz="2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commence déjà à pratiquer toutes sortes </a:t>
            </a:r>
            <a:r>
              <a:rPr lang="en-US" sz="23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23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3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expériences</a:t>
            </a: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sur les personnes juives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2185"/>
              <a:buFont typeface="Noto Sans Symbols"/>
              <a:buChar char="✶"/>
            </a:pPr>
            <a:r>
              <a:rPr lang="en-US" sz="23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Boycottage des magasins juifs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2185"/>
              <a:buFont typeface="Noto Sans Symbols"/>
              <a:buChar char="✶"/>
            </a:pP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Pillages, massacres et exécutions de nombreux juifs parmi les Chemises brunes (SS), gestes demeurant impunis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2185"/>
              <a:buFont typeface="Noto Sans Symbols"/>
              <a:buChar char="✶"/>
            </a:pP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Promulgation des </a:t>
            </a:r>
            <a:r>
              <a:rPr lang="en-US" sz="23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lois de Nuremberg en 1935</a:t>
            </a: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où les Juifs perdent tous leurs droits de citoyens allemands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2185"/>
              <a:buFont typeface="Noto Sans Symbols"/>
              <a:buChar char="✶"/>
            </a:pP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Explosion anti-juive encouragée par le gouvernement lors de la </a:t>
            </a:r>
            <a:r>
              <a:rPr lang="en-US" sz="23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nuit de crystal</a:t>
            </a: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(1938)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2185"/>
              <a:buFont typeface="Noto Sans Symbols"/>
              <a:buChar char="✶"/>
            </a:pP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Création des </a:t>
            </a:r>
            <a:r>
              <a:rPr lang="en-US" sz="23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ghettos juifs</a:t>
            </a: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 1939.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43891" y="983673"/>
            <a:ext cx="7762009" cy="5112327"/>
          </a:xfrm>
        </p:spPr>
        <p:txBody>
          <a:bodyPr/>
          <a:lstStyle/>
          <a:p>
            <a:r>
              <a:rPr lang="fr-FR" dirty="0"/>
              <a:t>Au sortir de la Première Guerre mondiale, l’Allemagne plonge dans une crise sociale, économique et politique. </a:t>
            </a:r>
            <a:endParaRPr lang="fr-FR" dirty="0" smtClean="0"/>
          </a:p>
          <a:p>
            <a:r>
              <a:rPr lang="fr-FR" dirty="0" smtClean="0"/>
              <a:t>Au </a:t>
            </a:r>
            <a:r>
              <a:rPr lang="fr-FR" dirty="0"/>
              <a:t>cours des vingt années qui suivent, Hitler s’impose de plus en plus comme un sauveur providentiel à l’aide de la propagande. </a:t>
            </a:r>
            <a:endParaRPr lang="fr-FR" dirty="0" smtClean="0"/>
          </a:p>
          <a:p>
            <a:r>
              <a:rPr lang="fr-FR" dirty="0" smtClean="0"/>
              <a:t>D’abord </a:t>
            </a:r>
            <a:r>
              <a:rPr lang="fr-FR" dirty="0"/>
              <a:t>chef du Parti national-socialiste des travailleurs allemands (NSDAP), il gravit les échelons et devient chef d’État, Führer et chancelier du Reich.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54814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37" descr="http://www.calvin.edu/academic/cas/gpa/images/lehmann/lehmann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04800"/>
            <a:ext cx="3048000" cy="2033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37" descr="1935l_argentestledieudesjuifs[1].jpg (126590 octets)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91200" y="304800"/>
            <a:ext cx="2994025" cy="360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8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40"/>
              <a:buFont typeface="Noto Sans Symbols"/>
              <a:buChar char="✶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Etat s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appuie aussi sur de puissantes formations para-militaires: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</a:t>
            </a:r>
            <a:r>
              <a:rPr lang="en-US" sz="28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SS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(Sections de sécurité) qui se chargeront entre autres de la politique raciale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</a:t>
            </a:r>
            <a:r>
              <a:rPr lang="en-US" sz="28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Gestapo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(police secrète) qui s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occupe de la répression intérieure et des dénonciations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armée allemande n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 pas toujours soumise à Hitler)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9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en politique extérieure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Révision du Traité de Versailles : Hitler a recours à la 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ruse diplomatique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dans un premier temps ne pouvant compter sur sa force militaire en reconstruction: il 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emploie à renverser les alliances, accorde peu d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importance à la parole donnée ou aux signatures, confond ses adversaires.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Ex. 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Signature en 1933 d</a:t>
            </a:r>
            <a:r>
              <a:rPr lang="en-US" sz="2400" b="1" i="0" u="none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0" u="none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 pacte de non-agression de 10 ans avec la Pologne.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0"/>
          <p:cNvSpPr txBox="1">
            <a:spLocks noGrp="1"/>
          </p:cNvSpPr>
          <p:nvPr>
            <p:ph type="body" idx="1"/>
          </p:nvPr>
        </p:nvSpPr>
        <p:spPr>
          <a:xfrm>
            <a:off x="1517650" y="24384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80"/>
              <a:buNone/>
            </a:pPr>
            <a:r>
              <a:rPr lang="en-US" sz="2400" b="0" i="1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Aucun gouvernement européen n</a:t>
            </a:r>
            <a:r>
              <a:rPr lang="en-US" sz="2400" b="0" i="1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1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ignore que le gouvernement allemand a déjà entrepris un vaste programme de réarmement et aucun pays n</a:t>
            </a:r>
            <a:r>
              <a:rPr lang="en-US" sz="2400" b="0" i="1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1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interviendra pour faire respecter les clauses du Traité de Versailles.  Ayant peur de faire subir à leurs populations une autre guerre comme celle de 1914-1918, les gouvernements libéraux de la France et d</a:t>
            </a:r>
            <a:r>
              <a:rPr lang="en-US" sz="2400" b="0" i="1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1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Angleterre auront recours à la </a:t>
            </a:r>
            <a:r>
              <a:rPr lang="en-US" sz="2400" b="1" i="1" u="sng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politique de l</a:t>
            </a:r>
            <a:r>
              <a:rPr lang="en-US" sz="2400" b="1" i="1" u="sng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1" i="1" u="sng">
                <a:solidFill>
                  <a:srgbClr val="F228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apaisement</a:t>
            </a:r>
            <a:r>
              <a:rPr lang="en-US" sz="2400" b="0" i="1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qui fera parfaitement l</a:t>
            </a:r>
            <a:r>
              <a:rPr lang="en-US" sz="2400" b="0" i="1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1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affaire de Hitler et lui donnera le champ libre pour mettre en branle la Deuxième Guerre mondiale.</a:t>
            </a:r>
            <a:endParaRPr/>
          </a:p>
        </p:txBody>
      </p:sp>
      <p:pic>
        <p:nvPicPr>
          <p:cNvPr id="281" name="Google Shape;281;p40" descr="http://www.hitler.org/images/erwach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0" y="228600"/>
            <a:ext cx="4114800" cy="2335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1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i="1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7" name="Google Shape;287;p41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40"/>
              <a:buFont typeface="Noto Sans Symbols"/>
              <a:buChar char="✶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présentation de Jérémie et Daniel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040"/>
              <a:buFont typeface="Noto Sans Symbols"/>
              <a:buChar char="✶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fin du filme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040"/>
              <a:buFont typeface="Noto Sans Symbols"/>
              <a:buChar char="✶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questions de recherche  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p42" descr="http://www.calvin.edu/academic/cas/gpa/posters/map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8212" y="1017587"/>
            <a:ext cx="7269162" cy="482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7018" y="1316182"/>
            <a:ext cx="7678882" cy="5444836"/>
          </a:xfrm>
        </p:spPr>
        <p:txBody>
          <a:bodyPr/>
          <a:lstStyle/>
          <a:p>
            <a:endParaRPr lang="fr-FR" sz="2400" dirty="0" smtClean="0"/>
          </a:p>
          <a:p>
            <a:r>
              <a:rPr lang="fr-FR" sz="2800" dirty="0" smtClean="0"/>
              <a:t>Adolf </a:t>
            </a:r>
            <a:r>
              <a:rPr lang="fr-FR" sz="2800" dirty="0"/>
              <a:t>Hitler a bouleversé l’histoire du XXe siècle. </a:t>
            </a:r>
            <a:endParaRPr lang="fr-FR" sz="2800" dirty="0" smtClean="0"/>
          </a:p>
          <a:p>
            <a:r>
              <a:rPr lang="fr-FR" sz="2800" dirty="0" smtClean="0"/>
              <a:t>Autodidacte </a:t>
            </a:r>
            <a:r>
              <a:rPr lang="fr-FR" sz="2800" dirty="0"/>
              <a:t>et orateur brillant, il a répandu son idéologie nazie dans toute l’Allemagne. </a:t>
            </a:r>
            <a:endParaRPr lang="fr-FR" sz="2800" dirty="0" smtClean="0"/>
          </a:p>
          <a:p>
            <a:r>
              <a:rPr lang="fr-FR" sz="2800" dirty="0" smtClean="0"/>
              <a:t>Chef </a:t>
            </a:r>
            <a:r>
              <a:rPr lang="fr-FR" sz="2800" dirty="0"/>
              <a:t>du parti nazi à partir de 1921, nommé chancelier en 1933, sa dictature a été instaurée à partir de 1934, époque où il est devenu le "Führer". 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03039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dirty="0"/>
              <a:t>Face à sa politique militaire d’annexion de territoires, la Seconde Guerre mondiale est devenue inévitable. </a:t>
            </a:r>
          </a:p>
          <a:p>
            <a:r>
              <a:rPr lang="fr-FR" sz="2800" dirty="0"/>
              <a:t>Comme il l’avait annoncé dans son livre Mein Kampf, il a mis en place la "Solution finale" destinée à l’extermination des Juifs. </a:t>
            </a:r>
          </a:p>
          <a:p>
            <a:r>
              <a:rPr lang="fr-FR" sz="2800" dirty="0"/>
              <a:t>6 millions de personnes ont trouvé la mort dans les camps de concentration (Juifs, Tsiganes, homosexuels, handicapés).</a:t>
            </a:r>
          </a:p>
          <a:p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9034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Hitler</a:t>
            </a:r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fascisme italien a servi de modèle pour d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autres pays européens dont les problèmes politiques et socio-économiques ressemblaient à ceux de l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Italie.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exemple le plus frappant,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660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celui de l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élève qui dépasse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660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très largement le maître, est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660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celui de l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Allemagne de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660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Adolph Hitler.</a:t>
            </a:r>
            <a:endParaRPr/>
          </a:p>
        </p:txBody>
      </p:sp>
      <p:sp>
        <p:nvSpPr>
          <p:cNvPr id="140" name="Google Shape;140;p17"/>
          <p:cNvSpPr txBox="1"/>
          <p:nvPr/>
        </p:nvSpPr>
        <p:spPr>
          <a:xfrm>
            <a:off x="3551237" y="25749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1" name="Google Shape;141;p17" descr="Image:Hitlermuss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8400" y="3352800"/>
            <a:ext cx="2613025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7200" smtClean="0"/>
              <a:t>Adolf Hitler</a:t>
            </a:r>
            <a:endParaRPr lang="fr-FR" altLang="en-US" smtClean="0"/>
          </a:p>
        </p:txBody>
      </p:sp>
      <p:pic>
        <p:nvPicPr>
          <p:cNvPr id="2051" name="Picture 5" descr="Hiltler_nazi.jpg                                               00094742COB2006INTEL                   C118B468: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1981200"/>
            <a:ext cx="3457575" cy="4114800"/>
          </a:xfrm>
        </p:spPr>
      </p:pic>
      <p:sp>
        <p:nvSpPr>
          <p:cNvPr id="205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DA85FE9-5F10-4019-B3B4-718872B36064}" type="slidenum">
              <a:rPr lang="fr-FR" altLang="en-US" sz="1400"/>
              <a:pPr/>
              <a:t>7</a:t>
            </a:fld>
            <a:endParaRPr lang="fr-FR" altLang="en-US" sz="1400"/>
          </a:p>
        </p:txBody>
      </p:sp>
      <p:sp>
        <p:nvSpPr>
          <p:cNvPr id="205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fr-FR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2855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Adolf Hitler jeune</a:t>
            </a:r>
            <a:br>
              <a:rPr lang="fr-CA" dirty="0"/>
            </a:b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745" y="1787237"/>
            <a:ext cx="7748155" cy="4946072"/>
          </a:xfrm>
        </p:spPr>
        <p:txBody>
          <a:bodyPr/>
          <a:lstStyle/>
          <a:p>
            <a:r>
              <a:rPr lang="fr-FR" sz="2400" dirty="0" smtClean="0"/>
              <a:t>Né </a:t>
            </a:r>
            <a:r>
              <a:rPr lang="fr-FR" sz="2400" dirty="0"/>
              <a:t>en 1889 à Braunau </a:t>
            </a:r>
            <a:r>
              <a:rPr lang="fr-FR" sz="2400" dirty="0" err="1"/>
              <a:t>am</a:t>
            </a:r>
            <a:r>
              <a:rPr lang="fr-FR" sz="2400" dirty="0"/>
              <a:t> Inn (Autriche), Adolf Hitler est le quatrième enfant d’un douanier et d’une mère d’origine paysanne. </a:t>
            </a:r>
            <a:endParaRPr lang="fr-FR" sz="2400" dirty="0" smtClean="0"/>
          </a:p>
          <a:p>
            <a:r>
              <a:rPr lang="fr-FR" sz="2400" dirty="0" smtClean="0"/>
              <a:t>Un fils attentionné</a:t>
            </a:r>
          </a:p>
          <a:p>
            <a:r>
              <a:rPr lang="fr-FR" sz="2400" dirty="0" smtClean="0"/>
              <a:t>Le </a:t>
            </a:r>
            <a:r>
              <a:rPr lang="fr-FR" sz="2400" dirty="0"/>
              <a:t>jeune Adolf, qui aurait subi les violences de son père, devient orphelin à quatorze ans. </a:t>
            </a:r>
            <a:endParaRPr lang="fr-FR" sz="2400" dirty="0" smtClean="0"/>
          </a:p>
          <a:p>
            <a:r>
              <a:rPr lang="fr-FR" sz="2400" dirty="0" smtClean="0"/>
              <a:t>Elève </a:t>
            </a:r>
            <a:r>
              <a:rPr lang="fr-FR" sz="2400" dirty="0"/>
              <a:t>médiocre, il abandonne ses études à l’âge de seize ans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Il mène une existence de bohème, fréquentant les théâtres. </a:t>
            </a:r>
            <a:endParaRPr lang="fr-FR" sz="2400" dirty="0" smtClean="0"/>
          </a:p>
          <a:p>
            <a:r>
              <a:rPr lang="fr-FR" sz="2400" dirty="0" smtClean="0"/>
              <a:t>Il </a:t>
            </a:r>
            <a:r>
              <a:rPr lang="fr-FR" sz="2400" dirty="0"/>
              <a:t>apprécie la musique de Wagner et s’intéresse à l’architecture.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05589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>
            <a:spLocks noGrp="1"/>
          </p:cNvSpPr>
          <p:nvPr>
            <p:ph type="title"/>
          </p:nvPr>
        </p:nvSpPr>
        <p:spPr>
          <a:xfrm>
            <a:off x="1528762" y="304800"/>
            <a:ext cx="756443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Biographie courte de Hitler</a:t>
            </a:r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body" idx="1"/>
          </p:nvPr>
        </p:nvSpPr>
        <p:spPr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fr-CA" sz="2800" b="0" i="0" u="none" dirty="0" smtClean="0">
                <a:solidFill>
                  <a:schemeClr val="dk1"/>
                </a:solidFill>
                <a:sym typeface="Times New Roman"/>
              </a:rPr>
              <a:t>Enfance malheureuse et pleine de frustrations fut responsable de la haine qu</a:t>
            </a:r>
            <a:r>
              <a:rPr lang="fr-CA" sz="2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fr-CA" sz="2800" b="0" i="0" u="none" dirty="0" smtClean="0">
                <a:solidFill>
                  <a:schemeClr val="dk1"/>
                </a:solidFill>
                <a:sym typeface="Times New Roman"/>
              </a:rPr>
              <a:t>il manifesta plus tard contre les Juifs, les communistes, les catholiques et des gens de d</a:t>
            </a:r>
            <a:r>
              <a:rPr lang="fr-CA" sz="2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fr-CA" sz="2800" b="0" i="0" u="none" dirty="0" smtClean="0">
                <a:solidFill>
                  <a:schemeClr val="dk1"/>
                </a:solidFill>
                <a:sym typeface="Times New Roman"/>
              </a:rPr>
              <a:t>autres ethnies jugées inférieures.</a:t>
            </a:r>
            <a:endParaRPr lang="fr-CA" dirty="0" smtClean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Char char="✶"/>
            </a:pPr>
            <a:r>
              <a:rPr lang="fr-CA" sz="2800" b="0" i="0" u="none" dirty="0" smtClean="0">
                <a:solidFill>
                  <a:schemeClr val="dk1"/>
                </a:solidFill>
                <a:sym typeface="Times New Roman"/>
              </a:rPr>
              <a:t>Déçu dans sa vie privée, il se tourne à la politique.  Il souhaite </a:t>
            </a:r>
            <a:r>
              <a:rPr lang="fr-CA" sz="2800" b="1" i="0" u="none" dirty="0" smtClean="0">
                <a:solidFill>
                  <a:srgbClr val="F2283B"/>
                </a:solidFill>
                <a:sym typeface="Times New Roman"/>
              </a:rPr>
              <a:t>l</a:t>
            </a:r>
            <a:r>
              <a:rPr lang="fr-CA" sz="2800" b="1" i="0" u="none" dirty="0" smtClean="0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fr-CA" sz="2800" b="1" i="0" u="none" dirty="0" smtClean="0">
                <a:solidFill>
                  <a:srgbClr val="F2283B"/>
                </a:solidFill>
                <a:sym typeface="Times New Roman"/>
              </a:rPr>
              <a:t>union de l</a:t>
            </a:r>
            <a:r>
              <a:rPr lang="fr-CA" sz="2800" b="1" i="0" u="none" dirty="0" smtClean="0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fr-CA" sz="2800" b="1" i="0" u="none" dirty="0" smtClean="0">
                <a:solidFill>
                  <a:srgbClr val="F2283B"/>
                </a:solidFill>
                <a:sym typeface="Times New Roman"/>
              </a:rPr>
              <a:t>Autriche avec l</a:t>
            </a:r>
            <a:r>
              <a:rPr lang="fr-CA" sz="2800" b="1" i="0" u="none" dirty="0" smtClean="0">
                <a:solidFill>
                  <a:srgbClr val="F2283B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fr-CA" sz="2800" b="1" i="0" u="none" dirty="0" smtClean="0">
                <a:solidFill>
                  <a:srgbClr val="F2283B"/>
                </a:solidFill>
                <a:sym typeface="Times New Roman"/>
              </a:rPr>
              <a:t>Allemagne, </a:t>
            </a:r>
            <a:r>
              <a:rPr lang="fr-CA" sz="2800" b="0" i="0" u="none" dirty="0" smtClean="0">
                <a:solidFill>
                  <a:schemeClr val="dk1"/>
                </a:solidFill>
                <a:sym typeface="Times New Roman"/>
              </a:rPr>
              <a:t>pays dans l</a:t>
            </a:r>
            <a:r>
              <a:rPr lang="fr-CA" sz="2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fr-CA" sz="2800" b="0" i="0" u="none" dirty="0" smtClean="0">
                <a:solidFill>
                  <a:schemeClr val="dk1"/>
                </a:solidFill>
                <a:sym typeface="Times New Roman"/>
              </a:rPr>
              <a:t>armée duquel il s</a:t>
            </a:r>
            <a:r>
              <a:rPr lang="fr-CA" sz="2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fr-CA" sz="2800" b="0" i="0" u="none" dirty="0" smtClean="0">
                <a:solidFill>
                  <a:schemeClr val="dk1"/>
                </a:solidFill>
                <a:sym typeface="Times New Roman"/>
              </a:rPr>
              <a:t>engage lors de la Première Guerre mondiale.</a:t>
            </a:r>
            <a:endParaRPr lang="fr-CA" dirty="0"/>
          </a:p>
        </p:txBody>
      </p:sp>
      <p:pic>
        <p:nvPicPr>
          <p:cNvPr id="148" name="Google Shape;148;p18" descr="Adolf Hitl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590800"/>
            <a:ext cx="1463675" cy="1668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Sunny Days">
  <a:themeElements>
    <a:clrScheme name="Sunny Days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nny Days">
  <a:themeElements>
    <a:clrScheme name="Sunny Days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2214</Words>
  <Application>Microsoft Office PowerPoint</Application>
  <PresentationFormat>On-screen Show (4:3)</PresentationFormat>
  <Paragraphs>144</Paragraphs>
  <Slides>35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Noto Sans Symbols</vt:lpstr>
      <vt:lpstr>Times</vt:lpstr>
      <vt:lpstr>Times New Roman</vt:lpstr>
      <vt:lpstr>1_Sunny Days</vt:lpstr>
      <vt:lpstr>Sunny Days</vt:lpstr>
      <vt:lpstr>La montée des fascismes</vt:lpstr>
      <vt:lpstr>Adolf Hitler </vt:lpstr>
      <vt:lpstr>PowerPoint Presentation</vt:lpstr>
      <vt:lpstr>PowerPoint Presentation</vt:lpstr>
      <vt:lpstr>PowerPoint Presentation</vt:lpstr>
      <vt:lpstr>Hitler</vt:lpstr>
      <vt:lpstr>Adolf Hitler</vt:lpstr>
      <vt:lpstr>Adolf Hitler jeune </vt:lpstr>
      <vt:lpstr>Biographie courte de Hitler</vt:lpstr>
      <vt:lpstr>Jeunesse</vt:lpstr>
      <vt:lpstr>PowerPoint Presentation</vt:lpstr>
      <vt:lpstr>Images </vt:lpstr>
      <vt:lpstr>Les années 1920-1930: la République</vt:lpstr>
      <vt:lpstr>PowerPoint Presentation</vt:lpstr>
      <vt:lpstr>L’Allemagne recommence à collaborer avec les puissances étrangères et fait son entrée à la SDN en 1926</vt:lpstr>
      <vt:lpstr>La montée du parti national-socialisme de Hitler à partir de 1930</vt:lpstr>
      <vt:lpstr>PowerPoint Presentation</vt:lpstr>
      <vt:lpstr>PowerPoint Presentation</vt:lpstr>
      <vt:lpstr>Élections de 1932…</vt:lpstr>
      <vt:lpstr> Loi allemande des pleins pouvoirs de 1933 </vt:lpstr>
      <vt:lpstr>La loi allemande des pleins pouvoirs de 1933, </vt:lpstr>
      <vt:lpstr>Le décret sur l'incendie du Reichstag</vt:lpstr>
      <vt:lpstr>PowerPoint Presentation</vt:lpstr>
      <vt:lpstr>Caractéristiques de la doctrine nazi</vt:lpstr>
      <vt:lpstr>La doctrine exposée dans Mein Kampf est :</vt:lpstr>
      <vt:lpstr>PowerPoint Presentation</vt:lpstr>
      <vt:lpstr>Application de la doctrine nazie 1933-1936</vt:lpstr>
      <vt:lpstr>PowerPoint Presentation</vt:lpstr>
      <vt:lpstr>L’Etat pratique également une poltiqiues raciste qui se traduit par des manifestations dirigées particulièrement contre les Tziganes, les Slaves et surtout les Juifs…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montée des fascismes</dc:title>
  <dc:creator>Yelena Smith</dc:creator>
  <cp:lastModifiedBy>User</cp:lastModifiedBy>
  <cp:revision>10</cp:revision>
  <dcterms:modified xsi:type="dcterms:W3CDTF">2021-04-26T12:47:53Z</dcterms:modified>
</cp:coreProperties>
</file>