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68" d="100"/>
          <a:sy n="68" d="100"/>
        </p:scale>
        <p:origin x="121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103377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381500" y="0"/>
            <a:ext cx="4762500" cy="59943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810" y="201929"/>
            <a:ext cx="9140190" cy="64897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0" y="247650"/>
            <a:ext cx="9144000" cy="5651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76960" y="891540"/>
            <a:ext cx="176085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76960" y="1318259"/>
            <a:ext cx="3823970" cy="404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1369" y="1132840"/>
            <a:ext cx="7802880" cy="203581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ts val="5270"/>
              </a:lnSpc>
              <a:spcBef>
                <a:spcPts val="280"/>
              </a:spcBef>
            </a:pPr>
            <a:r>
              <a:rPr sz="4400" b="1" dirty="0">
                <a:solidFill>
                  <a:srgbClr val="03607A"/>
                </a:solidFill>
                <a:latin typeface="Verdana"/>
                <a:cs typeface="Verdana"/>
              </a:rPr>
              <a:t>LES PRONOMS </a:t>
            </a:r>
            <a:r>
              <a:rPr sz="4400" b="1" spc="-5" dirty="0">
                <a:solidFill>
                  <a:srgbClr val="03607A"/>
                </a:solidFill>
                <a:latin typeface="Verdana"/>
                <a:cs typeface="Verdana"/>
              </a:rPr>
              <a:t>RELATIFS </a:t>
            </a:r>
            <a:r>
              <a:rPr sz="4400" b="1" spc="-1490" dirty="0">
                <a:solidFill>
                  <a:srgbClr val="03607A"/>
                </a:solidFill>
                <a:latin typeface="Verdana"/>
                <a:cs typeface="Verdana"/>
              </a:rPr>
              <a:t> </a:t>
            </a:r>
            <a:r>
              <a:rPr sz="4400" b="1" spc="-5" dirty="0">
                <a:solidFill>
                  <a:srgbClr val="03607A"/>
                </a:solidFill>
                <a:latin typeface="Verdana"/>
                <a:cs typeface="Verdana"/>
              </a:rPr>
              <a:t>SIMPLES</a:t>
            </a:r>
            <a:endParaRPr sz="4400">
              <a:latin typeface="Verdana"/>
              <a:cs typeface="Verdana"/>
            </a:endParaRPr>
          </a:p>
          <a:p>
            <a:pPr marL="191770" algn="ctr">
              <a:lnSpc>
                <a:spcPts val="5105"/>
              </a:lnSpc>
            </a:pPr>
            <a:r>
              <a:rPr sz="4400" b="1" dirty="0">
                <a:solidFill>
                  <a:srgbClr val="03607A"/>
                </a:solidFill>
                <a:latin typeface="Verdana"/>
                <a:cs typeface="Verdana"/>
              </a:rPr>
              <a:t>ET</a:t>
            </a:r>
            <a:r>
              <a:rPr sz="4400" b="1" spc="-30" dirty="0">
                <a:solidFill>
                  <a:srgbClr val="03607A"/>
                </a:solidFill>
                <a:latin typeface="Verdana"/>
                <a:cs typeface="Verdana"/>
              </a:rPr>
              <a:t> </a:t>
            </a:r>
            <a:r>
              <a:rPr sz="4400" b="1" dirty="0">
                <a:solidFill>
                  <a:srgbClr val="03607A"/>
                </a:solidFill>
                <a:latin typeface="Verdana"/>
                <a:cs typeface="Verdana"/>
              </a:rPr>
              <a:t>COMPOSÉS</a:t>
            </a:r>
            <a:endParaRPr sz="4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679" y="1334770"/>
            <a:ext cx="3913504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spc="-5" dirty="0">
                <a:solidFill>
                  <a:srgbClr val="006600"/>
                </a:solidFill>
                <a:latin typeface="Calibri"/>
                <a:cs typeface="Calibri"/>
              </a:rPr>
              <a:t>OBSERVATIONS: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943100"/>
            <a:ext cx="7981315" cy="3896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73050">
              <a:lnSpc>
                <a:spcPct val="102099"/>
              </a:lnSpc>
              <a:buClr>
                <a:srgbClr val="0ACFD8"/>
              </a:buClr>
              <a:buSzPct val="92500"/>
              <a:buFont typeface="Wingdings 2"/>
              <a:buChar char=""/>
              <a:tabLst>
                <a:tab pos="285750" algn="l"/>
              </a:tabLst>
            </a:pPr>
            <a:r>
              <a:rPr sz="4000" b="1" spc="-10" dirty="0">
                <a:solidFill>
                  <a:srgbClr val="0A5294"/>
                </a:solidFill>
                <a:latin typeface="Constantia"/>
                <a:cs typeface="Constantia"/>
              </a:rPr>
              <a:t>D</a:t>
            </a:r>
            <a:r>
              <a:rPr sz="4000" b="1" spc="5" dirty="0">
                <a:solidFill>
                  <a:srgbClr val="0A5294"/>
                </a:solidFill>
                <a:latin typeface="Constantia"/>
                <a:cs typeface="Constantia"/>
              </a:rPr>
              <a:t>O</a:t>
            </a:r>
            <a:r>
              <a:rPr sz="4000" b="1" spc="-5" dirty="0">
                <a:solidFill>
                  <a:srgbClr val="0A5294"/>
                </a:solidFill>
                <a:latin typeface="Constantia"/>
                <a:cs typeface="Constantia"/>
              </a:rPr>
              <a:t>N</a:t>
            </a:r>
            <a:r>
              <a:rPr sz="4000" b="1" dirty="0">
                <a:solidFill>
                  <a:srgbClr val="0A5294"/>
                </a:solidFill>
                <a:latin typeface="Constantia"/>
                <a:cs typeface="Constantia"/>
              </a:rPr>
              <a:t>T</a:t>
            </a:r>
            <a:r>
              <a:rPr sz="4000" b="1" spc="-335" dirty="0">
                <a:solidFill>
                  <a:srgbClr val="0A5294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ex</a:t>
            </a:r>
            <a:r>
              <a:rPr sz="2600" b="1" spc="5" dirty="0">
                <a:solidFill>
                  <a:srgbClr val="007F7F"/>
                </a:solidFill>
                <a:latin typeface="Constantia"/>
                <a:cs typeface="Constantia"/>
              </a:rPr>
              <a:t>i</a:t>
            </a:r>
            <a:r>
              <a:rPr sz="2600" b="1" spc="-10" dirty="0">
                <a:solidFill>
                  <a:srgbClr val="007F7F"/>
                </a:solidFill>
                <a:latin typeface="Constantia"/>
                <a:cs typeface="Constantia"/>
              </a:rPr>
              <a:t>g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e</a:t>
            </a:r>
            <a:r>
              <a:rPr sz="2600" b="1" spc="5" dirty="0">
                <a:solidFill>
                  <a:srgbClr val="007F7F"/>
                </a:solidFill>
                <a:latin typeface="Constantia"/>
                <a:cs typeface="Constantia"/>
              </a:rPr>
              <a:t> </a:t>
            </a:r>
            <a:r>
              <a:rPr sz="2600" b="1" spc="-10" dirty="0">
                <a:solidFill>
                  <a:srgbClr val="007F7F"/>
                </a:solidFill>
                <a:latin typeface="Constantia"/>
                <a:cs typeface="Constantia"/>
              </a:rPr>
              <a:t>l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e</a:t>
            </a:r>
            <a:r>
              <a:rPr sz="2600" b="1" spc="5" dirty="0">
                <a:solidFill>
                  <a:srgbClr val="007F7F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sujet</a:t>
            </a:r>
            <a:r>
              <a:rPr sz="2600" b="1" spc="10" dirty="0">
                <a:solidFill>
                  <a:srgbClr val="007F7F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co</a:t>
            </a:r>
            <a:r>
              <a:rPr sz="2600" b="1" spc="-5" dirty="0">
                <a:solidFill>
                  <a:srgbClr val="007F7F"/>
                </a:solidFill>
                <a:latin typeface="Constantia"/>
                <a:cs typeface="Constantia"/>
              </a:rPr>
              <a:t>m</a:t>
            </a:r>
            <a:r>
              <a:rPr sz="2600" b="1" spc="5" dirty="0">
                <a:solidFill>
                  <a:srgbClr val="007F7F"/>
                </a:solidFill>
                <a:latin typeface="Constantia"/>
                <a:cs typeface="Constantia"/>
              </a:rPr>
              <a:t>m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e</a:t>
            </a:r>
            <a:r>
              <a:rPr sz="2600" b="1" spc="5" dirty="0">
                <a:solidFill>
                  <a:srgbClr val="007F7F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pre</a:t>
            </a:r>
            <a:r>
              <a:rPr sz="2600" b="1" spc="5" dirty="0">
                <a:solidFill>
                  <a:srgbClr val="007F7F"/>
                </a:solidFill>
                <a:latin typeface="Constantia"/>
                <a:cs typeface="Constantia"/>
              </a:rPr>
              <a:t>m</a:t>
            </a:r>
            <a:r>
              <a:rPr sz="2600" b="1" spc="-5" dirty="0">
                <a:solidFill>
                  <a:srgbClr val="007F7F"/>
                </a:solidFill>
                <a:latin typeface="Constantia"/>
                <a:cs typeface="Constantia"/>
              </a:rPr>
              <a:t>i</a:t>
            </a:r>
            <a:r>
              <a:rPr sz="2600" b="1" spc="10" dirty="0">
                <a:solidFill>
                  <a:srgbClr val="007F7F"/>
                </a:solidFill>
                <a:latin typeface="Constantia"/>
                <a:cs typeface="Constantia"/>
              </a:rPr>
              <a:t>e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r</a:t>
            </a:r>
            <a:r>
              <a:rPr sz="2600" b="1" spc="-5" dirty="0">
                <a:solidFill>
                  <a:srgbClr val="007F7F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élé</a:t>
            </a:r>
            <a:r>
              <a:rPr sz="2600" b="1" spc="-5" dirty="0">
                <a:solidFill>
                  <a:srgbClr val="007F7F"/>
                </a:solidFill>
                <a:latin typeface="Constantia"/>
                <a:cs typeface="Constantia"/>
              </a:rPr>
              <a:t>m</a:t>
            </a:r>
            <a:r>
              <a:rPr sz="2600" b="1" spc="10" dirty="0">
                <a:solidFill>
                  <a:srgbClr val="007F7F"/>
                </a:solidFill>
                <a:latin typeface="Constantia"/>
                <a:cs typeface="Constantia"/>
              </a:rPr>
              <a:t>e</a:t>
            </a:r>
            <a:r>
              <a:rPr sz="2600" b="1" spc="5" dirty="0">
                <a:solidFill>
                  <a:srgbClr val="007F7F"/>
                </a:solidFill>
                <a:latin typeface="Constantia"/>
                <a:cs typeface="Constantia"/>
              </a:rPr>
              <a:t>nt</a:t>
            </a:r>
            <a:r>
              <a:rPr sz="2600" b="1" dirty="0">
                <a:solidFill>
                  <a:srgbClr val="007F7F"/>
                </a:solidFill>
                <a:latin typeface="Constantia"/>
                <a:cs typeface="Constantia"/>
              </a:rPr>
              <a:t>:  </a:t>
            </a:r>
            <a:r>
              <a:rPr sz="3600" b="1" i="1" spc="-5" dirty="0">
                <a:solidFill>
                  <a:srgbClr val="007F7F"/>
                </a:solidFill>
                <a:latin typeface="Constantia-BoldItalic"/>
                <a:cs typeface="Constantia-BoldItalic"/>
              </a:rPr>
              <a:t>Elle organise</a:t>
            </a:r>
            <a:r>
              <a:rPr sz="3600" b="1" i="1" dirty="0">
                <a:solidFill>
                  <a:srgbClr val="007F7F"/>
                </a:solidFill>
                <a:latin typeface="Constantia-BoldItalic"/>
                <a:cs typeface="Constantia-BoldItalic"/>
              </a:rPr>
              <a:t> </a:t>
            </a:r>
            <a:r>
              <a:rPr sz="3600" b="1" i="1" spc="-10" dirty="0">
                <a:solidFill>
                  <a:srgbClr val="007F7F"/>
                </a:solidFill>
                <a:latin typeface="Constantia-BoldItalic"/>
                <a:cs typeface="Constantia-BoldItalic"/>
              </a:rPr>
              <a:t>des</a:t>
            </a:r>
            <a:r>
              <a:rPr sz="3600" b="1" i="1" spc="15" dirty="0">
                <a:solidFill>
                  <a:srgbClr val="007F7F"/>
                </a:solidFill>
                <a:latin typeface="Constantia-BoldItalic"/>
                <a:cs typeface="Constantia-BoldItalic"/>
              </a:rPr>
              <a:t> </a:t>
            </a:r>
            <a:r>
              <a:rPr sz="3600" b="1" i="1" spc="-5" dirty="0">
                <a:solidFill>
                  <a:srgbClr val="007F7F"/>
                </a:solidFill>
                <a:latin typeface="Constantia-BoldItalic"/>
                <a:cs typeface="Constantia-BoldItalic"/>
              </a:rPr>
              <a:t>soirées</a:t>
            </a:r>
            <a:r>
              <a:rPr sz="3600" b="1" i="1" spc="5" dirty="0">
                <a:solidFill>
                  <a:srgbClr val="007F7F"/>
                </a:solidFill>
                <a:latin typeface="Constantia-BoldItalic"/>
                <a:cs typeface="Constantia-BoldItalic"/>
              </a:rPr>
              <a:t> </a:t>
            </a:r>
            <a:r>
              <a:rPr sz="3600" b="1" i="1" spc="-5" dirty="0">
                <a:solidFill>
                  <a:srgbClr val="007F7F"/>
                </a:solidFill>
                <a:latin typeface="Constantia-BoldItalic"/>
                <a:cs typeface="Constantia-BoldItalic"/>
              </a:rPr>
              <a:t>dont </a:t>
            </a:r>
            <a:r>
              <a:rPr sz="3600" b="1" i="1" dirty="0">
                <a:solidFill>
                  <a:srgbClr val="007F7F"/>
                </a:solidFill>
                <a:latin typeface="Constantia-BoldItalic"/>
                <a:cs typeface="Constantia-BoldItalic"/>
              </a:rPr>
              <a:t> </a:t>
            </a:r>
            <a:r>
              <a:rPr sz="3600" b="1" i="1" spc="-5" dirty="0">
                <a:solidFill>
                  <a:srgbClr val="007F7F"/>
                </a:solidFill>
                <a:latin typeface="Constantia-BoldItalic"/>
                <a:cs typeface="Constantia-BoldItalic"/>
              </a:rPr>
              <a:t>j’adore</a:t>
            </a:r>
            <a:r>
              <a:rPr sz="3600" b="1" i="1" spc="-20" dirty="0">
                <a:solidFill>
                  <a:srgbClr val="007F7F"/>
                </a:solidFill>
                <a:latin typeface="Constantia-BoldItalic"/>
                <a:cs typeface="Constantia-BoldItalic"/>
              </a:rPr>
              <a:t> </a:t>
            </a:r>
            <a:r>
              <a:rPr sz="3600" b="1" i="1" dirty="0">
                <a:solidFill>
                  <a:srgbClr val="007F7F"/>
                </a:solidFill>
                <a:latin typeface="Constantia-BoldItalic"/>
                <a:cs typeface="Constantia-BoldItalic"/>
              </a:rPr>
              <a:t>l’animation</a:t>
            </a:r>
            <a:r>
              <a:rPr sz="3600" b="1" dirty="0">
                <a:solidFill>
                  <a:srgbClr val="007F7F"/>
                </a:solidFill>
                <a:latin typeface="Constantia"/>
                <a:cs typeface="Constantia"/>
              </a:rPr>
              <a:t>.</a:t>
            </a:r>
            <a:endParaRPr sz="3600">
              <a:latin typeface="Constantia"/>
              <a:cs typeface="Constantia"/>
            </a:endParaRPr>
          </a:p>
          <a:p>
            <a:pPr marL="285750" indent="-273050">
              <a:lnSpc>
                <a:spcPct val="100000"/>
              </a:lnSpc>
              <a:spcBef>
                <a:spcPts val="950"/>
              </a:spcBef>
              <a:buClr>
                <a:srgbClr val="0ACFD8"/>
              </a:buClr>
              <a:buSzPct val="92500"/>
              <a:buFont typeface="Wingdings 2"/>
              <a:buChar char=""/>
              <a:tabLst>
                <a:tab pos="285750" algn="l"/>
              </a:tabLst>
            </a:pPr>
            <a:r>
              <a:rPr sz="4000" b="1" spc="-5" dirty="0">
                <a:solidFill>
                  <a:srgbClr val="0A5294"/>
                </a:solidFill>
                <a:latin typeface="Constantia"/>
                <a:cs typeface="Constantia"/>
              </a:rPr>
              <a:t>DONT</a:t>
            </a:r>
            <a:r>
              <a:rPr sz="4000" b="1" spc="-110" dirty="0">
                <a:solidFill>
                  <a:srgbClr val="0A5294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007F7F"/>
                </a:solidFill>
                <a:latin typeface="Constantia"/>
                <a:cs typeface="Constantia"/>
              </a:rPr>
              <a:t>exclut</a:t>
            </a:r>
            <a:r>
              <a:rPr sz="3600" b="1" spc="-15" dirty="0">
                <a:solidFill>
                  <a:srgbClr val="007F7F"/>
                </a:solidFill>
                <a:latin typeface="Constantia"/>
                <a:cs typeface="Constantia"/>
              </a:rPr>
              <a:t> </a:t>
            </a:r>
            <a:r>
              <a:rPr sz="3600" dirty="0">
                <a:solidFill>
                  <a:srgbClr val="0A5294"/>
                </a:solidFill>
                <a:latin typeface="Constantia"/>
                <a:cs typeface="Constantia"/>
              </a:rPr>
              <a:t>EN</a:t>
            </a:r>
            <a:endParaRPr sz="3600">
              <a:latin typeface="Constantia"/>
              <a:cs typeface="Constantia"/>
            </a:endParaRPr>
          </a:p>
          <a:p>
            <a:pPr marL="12700" marR="680720">
              <a:lnSpc>
                <a:spcPts val="5400"/>
              </a:lnSpc>
              <a:spcBef>
                <a:spcPts val="459"/>
              </a:spcBef>
              <a:buClr>
                <a:srgbClr val="0ACFD8"/>
              </a:buClr>
              <a:buSzPct val="92500"/>
              <a:buFont typeface="Wingdings 2"/>
              <a:buChar char=""/>
              <a:tabLst>
                <a:tab pos="285750" algn="l"/>
              </a:tabLst>
            </a:pPr>
            <a:r>
              <a:rPr sz="4000" b="1" spc="-5" dirty="0">
                <a:solidFill>
                  <a:srgbClr val="0A5294"/>
                </a:solidFill>
                <a:latin typeface="Constantia"/>
                <a:cs typeface="Constantia"/>
              </a:rPr>
              <a:t>DONT</a:t>
            </a:r>
            <a:r>
              <a:rPr sz="4000" b="1" spc="-110" dirty="0">
                <a:solidFill>
                  <a:srgbClr val="0A5294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007F7F"/>
                </a:solidFill>
                <a:latin typeface="Constantia"/>
                <a:cs typeface="Constantia"/>
              </a:rPr>
              <a:t>exclut</a:t>
            </a:r>
            <a:r>
              <a:rPr sz="3600" b="1" spc="-15" dirty="0">
                <a:solidFill>
                  <a:srgbClr val="007F7F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58A9F1"/>
                </a:solidFill>
                <a:latin typeface="Constantia"/>
                <a:cs typeface="Constantia"/>
              </a:rPr>
              <a:t>l’adjectif possessif </a:t>
            </a:r>
            <a:r>
              <a:rPr sz="3600" b="1" spc="-850" dirty="0">
                <a:solidFill>
                  <a:srgbClr val="58A9F1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58A9F1"/>
                </a:solidFill>
                <a:latin typeface="Constantia"/>
                <a:cs typeface="Constantia"/>
              </a:rPr>
              <a:t>(exige l’article</a:t>
            </a:r>
            <a:r>
              <a:rPr sz="3600" b="1" dirty="0">
                <a:solidFill>
                  <a:srgbClr val="58A9F1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58A9F1"/>
                </a:solidFill>
                <a:latin typeface="Constantia"/>
                <a:cs typeface="Constantia"/>
              </a:rPr>
              <a:t>défini)</a:t>
            </a:r>
            <a:endParaRPr sz="3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4059" y="1254759"/>
            <a:ext cx="556323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5" dirty="0">
                <a:solidFill>
                  <a:srgbClr val="0A5294"/>
                </a:solidFill>
                <a:latin typeface="Calibri"/>
                <a:cs typeface="Calibri"/>
              </a:rPr>
              <a:t>RELATIFS</a:t>
            </a:r>
            <a:r>
              <a:rPr sz="5000" spc="-55" dirty="0">
                <a:solidFill>
                  <a:srgbClr val="0A5294"/>
                </a:solidFill>
                <a:latin typeface="Calibri"/>
                <a:cs typeface="Calibri"/>
              </a:rPr>
              <a:t> </a:t>
            </a:r>
            <a:r>
              <a:rPr sz="5000" spc="-5" dirty="0">
                <a:solidFill>
                  <a:srgbClr val="0A5294"/>
                </a:solidFill>
                <a:latin typeface="Calibri"/>
                <a:cs typeface="Calibri"/>
              </a:rPr>
              <a:t>COMPOSÉS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3269" y="2020569"/>
            <a:ext cx="5330190" cy="2136140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170"/>
              </a:spcBef>
              <a:buClr>
                <a:srgbClr val="0ACFD8"/>
              </a:buClr>
              <a:buSzPct val="92500"/>
              <a:buFont typeface="Wingdings 2"/>
              <a:buChar char=""/>
              <a:tabLst>
                <a:tab pos="285750" algn="l"/>
                <a:tab pos="2679065" algn="l"/>
              </a:tabLst>
            </a:pPr>
            <a:r>
              <a:rPr sz="4000" b="1" spc="-10" dirty="0">
                <a:solidFill>
                  <a:srgbClr val="0A5294"/>
                </a:solidFill>
                <a:latin typeface="Constantia"/>
                <a:cs typeface="Constantia"/>
              </a:rPr>
              <a:t>LE</a:t>
            </a:r>
            <a:r>
              <a:rPr sz="4000" b="1" spc="-5" dirty="0">
                <a:solidFill>
                  <a:srgbClr val="0A5294"/>
                </a:solidFill>
                <a:latin typeface="Constantia"/>
                <a:cs typeface="Constantia"/>
              </a:rPr>
              <a:t>QU</a:t>
            </a:r>
            <a:r>
              <a:rPr sz="4000" b="1" spc="-10" dirty="0">
                <a:solidFill>
                  <a:srgbClr val="0A5294"/>
                </a:solidFill>
                <a:latin typeface="Constantia"/>
                <a:cs typeface="Constantia"/>
              </a:rPr>
              <a:t>E</a:t>
            </a:r>
            <a:r>
              <a:rPr sz="4000" b="1" spc="5" dirty="0">
                <a:solidFill>
                  <a:srgbClr val="0A5294"/>
                </a:solidFill>
                <a:latin typeface="Constantia"/>
                <a:cs typeface="Constantia"/>
              </a:rPr>
              <a:t>L</a:t>
            </a:r>
            <a:r>
              <a:rPr sz="4000" b="1" dirty="0">
                <a:solidFill>
                  <a:srgbClr val="0A5294"/>
                </a:solidFill>
                <a:latin typeface="Constantia"/>
                <a:cs typeface="Constantia"/>
              </a:rPr>
              <a:t>,	</a:t>
            </a:r>
            <a:r>
              <a:rPr sz="4000" b="1" spc="-10" dirty="0">
                <a:solidFill>
                  <a:srgbClr val="0A5294"/>
                </a:solidFill>
                <a:latin typeface="Constantia"/>
                <a:cs typeface="Constantia"/>
              </a:rPr>
              <a:t>L</a:t>
            </a:r>
            <a:r>
              <a:rPr sz="4000" b="1" dirty="0">
                <a:solidFill>
                  <a:srgbClr val="0A5294"/>
                </a:solidFill>
                <a:latin typeface="Constantia"/>
                <a:cs typeface="Constantia"/>
              </a:rPr>
              <a:t>A</a:t>
            </a:r>
            <a:r>
              <a:rPr sz="4000" b="1" spc="-5" dirty="0">
                <a:solidFill>
                  <a:srgbClr val="0A5294"/>
                </a:solidFill>
                <a:latin typeface="Constantia"/>
                <a:cs typeface="Constantia"/>
              </a:rPr>
              <a:t>QU</a:t>
            </a:r>
            <a:r>
              <a:rPr sz="4000" b="1" spc="-10" dirty="0">
                <a:solidFill>
                  <a:srgbClr val="0A5294"/>
                </a:solidFill>
                <a:latin typeface="Constantia"/>
                <a:cs typeface="Constantia"/>
              </a:rPr>
              <a:t>EL</a:t>
            </a:r>
            <a:r>
              <a:rPr sz="4000" b="1" spc="5" dirty="0">
                <a:solidFill>
                  <a:srgbClr val="0A5294"/>
                </a:solidFill>
                <a:latin typeface="Constantia"/>
                <a:cs typeface="Constantia"/>
              </a:rPr>
              <a:t>L</a:t>
            </a:r>
            <a:r>
              <a:rPr sz="4000" b="1" dirty="0">
                <a:solidFill>
                  <a:srgbClr val="0A5294"/>
                </a:solidFill>
                <a:latin typeface="Constantia"/>
                <a:cs typeface="Constantia"/>
              </a:rPr>
              <a:t>E</a:t>
            </a:r>
            <a:endParaRPr sz="4000">
              <a:latin typeface="Constantia"/>
              <a:cs typeface="Constantia"/>
            </a:endParaRPr>
          </a:p>
          <a:p>
            <a:pPr marL="285115" marR="1898650" indent="-273050">
              <a:lnSpc>
                <a:spcPct val="101699"/>
              </a:lnSpc>
              <a:spcBef>
                <a:spcPts val="985"/>
              </a:spcBef>
              <a:buClr>
                <a:srgbClr val="0ACFD8"/>
              </a:buClr>
              <a:buSzPct val="92500"/>
              <a:buFont typeface="Wingdings 2"/>
              <a:buChar char=""/>
              <a:tabLst>
                <a:tab pos="285750" algn="l"/>
              </a:tabLst>
            </a:pPr>
            <a:r>
              <a:rPr sz="4000" b="1" spc="-5" dirty="0">
                <a:solidFill>
                  <a:srgbClr val="0A5294"/>
                </a:solidFill>
                <a:latin typeface="Constantia"/>
                <a:cs typeface="Constantia"/>
              </a:rPr>
              <a:t>LESQUELS, </a:t>
            </a:r>
            <a:r>
              <a:rPr sz="4000" b="1" dirty="0">
                <a:solidFill>
                  <a:srgbClr val="0A5294"/>
                </a:solidFill>
                <a:latin typeface="Constantia"/>
                <a:cs typeface="Constantia"/>
              </a:rPr>
              <a:t> </a:t>
            </a:r>
            <a:r>
              <a:rPr sz="4000" b="1" spc="-10" dirty="0">
                <a:solidFill>
                  <a:srgbClr val="0A5294"/>
                </a:solidFill>
                <a:latin typeface="Constantia"/>
                <a:cs typeface="Constantia"/>
              </a:rPr>
              <a:t>LE</a:t>
            </a:r>
            <a:r>
              <a:rPr sz="4000" b="1" dirty="0">
                <a:solidFill>
                  <a:srgbClr val="0A5294"/>
                </a:solidFill>
                <a:latin typeface="Constantia"/>
                <a:cs typeface="Constantia"/>
              </a:rPr>
              <a:t>S</a:t>
            </a:r>
            <a:r>
              <a:rPr sz="4000" b="1" spc="5" dirty="0">
                <a:solidFill>
                  <a:srgbClr val="0A5294"/>
                </a:solidFill>
                <a:latin typeface="Constantia"/>
                <a:cs typeface="Constantia"/>
              </a:rPr>
              <a:t>Q</a:t>
            </a:r>
            <a:r>
              <a:rPr sz="4000" b="1" spc="-15" dirty="0">
                <a:solidFill>
                  <a:srgbClr val="0A5294"/>
                </a:solidFill>
                <a:latin typeface="Constantia"/>
                <a:cs typeface="Constantia"/>
              </a:rPr>
              <a:t>U</a:t>
            </a:r>
            <a:r>
              <a:rPr sz="4000" b="1" dirty="0">
                <a:solidFill>
                  <a:srgbClr val="0A5294"/>
                </a:solidFill>
                <a:latin typeface="Constantia"/>
                <a:cs typeface="Constantia"/>
              </a:rPr>
              <a:t>E</a:t>
            </a:r>
            <a:r>
              <a:rPr sz="4000" b="1" spc="-10" dirty="0">
                <a:solidFill>
                  <a:srgbClr val="0A5294"/>
                </a:solidFill>
                <a:latin typeface="Constantia"/>
                <a:cs typeface="Constantia"/>
              </a:rPr>
              <a:t>LLE</a:t>
            </a:r>
            <a:r>
              <a:rPr sz="4000" b="1" dirty="0">
                <a:solidFill>
                  <a:srgbClr val="0A5294"/>
                </a:solidFill>
                <a:latin typeface="Constantia"/>
                <a:cs typeface="Constantia"/>
              </a:rPr>
              <a:t>S</a:t>
            </a:r>
            <a:endParaRPr sz="40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7809" y="1033779"/>
            <a:ext cx="14992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1.</a:t>
            </a:r>
            <a:r>
              <a:rPr sz="3600" spc="-80" dirty="0"/>
              <a:t> </a:t>
            </a:r>
            <a:r>
              <a:rPr sz="3600" spc="-5" dirty="0"/>
              <a:t>Sujet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63269" y="2249170"/>
            <a:ext cx="7797165" cy="4230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3749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56540" algn="l"/>
              </a:tabLst>
            </a:pPr>
            <a:r>
              <a:rPr sz="3200" b="1" dirty="0">
                <a:latin typeface="Times New Roman"/>
                <a:cs typeface="Times New Roman"/>
              </a:rPr>
              <a:t>Jérôme </a:t>
            </a:r>
            <a:r>
              <a:rPr sz="3200" b="1" spc="5" dirty="0">
                <a:latin typeface="Times New Roman"/>
                <a:cs typeface="Times New Roman"/>
              </a:rPr>
              <a:t>et Frédéric,</a:t>
            </a:r>
            <a:r>
              <a:rPr sz="3200" b="1" spc="5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u="heavy" dirty="0">
                <a:solidFill>
                  <a:srgbClr val="FF4F4F"/>
                </a:solidFill>
                <a:uFill>
                  <a:solidFill>
                    <a:srgbClr val="FF4F4F"/>
                  </a:solidFill>
                </a:uFill>
                <a:latin typeface="Times New Roman"/>
                <a:cs typeface="Times New Roman"/>
              </a:rPr>
              <a:t>lequel</a:t>
            </a:r>
            <a:r>
              <a:rPr sz="3200" b="1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est champion 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aux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échecs,</a:t>
            </a:r>
            <a:r>
              <a:rPr sz="3200" b="1" spc="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se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connaissent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depuis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l’enfance.</a:t>
            </a:r>
            <a:endParaRPr sz="3200">
              <a:latin typeface="Times New Roman"/>
              <a:cs typeface="Times New Roman"/>
            </a:endParaRPr>
          </a:p>
          <a:p>
            <a:pPr marL="12700" marR="889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56540" algn="l"/>
              </a:tabLst>
            </a:pPr>
            <a:r>
              <a:rPr sz="3200" b="1" dirty="0">
                <a:latin typeface="Times New Roman"/>
                <a:cs typeface="Times New Roman"/>
              </a:rPr>
              <a:t>Les jouets </a:t>
            </a:r>
            <a:r>
              <a:rPr sz="3200" b="1" spc="5" dirty="0">
                <a:latin typeface="Times New Roman"/>
                <a:cs typeface="Times New Roman"/>
              </a:rPr>
              <a:t>préférés </a:t>
            </a:r>
            <a:r>
              <a:rPr sz="3200" b="1" dirty="0">
                <a:latin typeface="Times New Roman"/>
                <a:cs typeface="Times New Roman"/>
              </a:rPr>
              <a:t>de Denis sont: le ballon,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l’ordinateur</a:t>
            </a:r>
            <a:r>
              <a:rPr sz="3200" b="1" spc="75" dirty="0">
                <a:latin typeface="Times New Roman"/>
                <a:cs typeface="Times New Roman"/>
              </a:rPr>
              <a:t> </a:t>
            </a:r>
            <a:r>
              <a:rPr sz="3200" b="1" spc="5" dirty="0">
                <a:latin typeface="Times New Roman"/>
                <a:cs typeface="Times New Roman"/>
              </a:rPr>
              <a:t>et</a:t>
            </a:r>
            <a:r>
              <a:rPr sz="3200" b="1" spc="6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la</a:t>
            </a:r>
            <a:r>
              <a:rPr sz="3200" b="1" spc="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bicyclette,</a:t>
            </a:r>
            <a:r>
              <a:rPr sz="3200" b="1" spc="80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u="heavy" dirty="0">
                <a:solidFill>
                  <a:srgbClr val="FF4F4F"/>
                </a:solidFill>
                <a:uFill>
                  <a:solidFill>
                    <a:srgbClr val="FF4F4F"/>
                  </a:solidFill>
                </a:uFill>
                <a:latin typeface="Times New Roman"/>
                <a:cs typeface="Times New Roman"/>
              </a:rPr>
              <a:t>laquelle</a:t>
            </a:r>
            <a:r>
              <a:rPr sz="3200" b="1" spc="90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est 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toute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peinte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en</a:t>
            </a:r>
            <a:r>
              <a:rPr sz="3200" b="1" spc="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bleu.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190"/>
              </a:spcBef>
              <a:buFont typeface="Arial"/>
              <a:buChar char="•"/>
              <a:tabLst>
                <a:tab pos="256540" algn="l"/>
              </a:tabLst>
            </a:pPr>
            <a:r>
              <a:rPr sz="3200" b="1" dirty="0">
                <a:latin typeface="Times New Roman"/>
                <a:cs typeface="Times New Roman"/>
              </a:rPr>
              <a:t>Les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préoccupations</a:t>
            </a:r>
            <a:r>
              <a:rPr sz="3200" b="1" spc="5" dirty="0">
                <a:latin typeface="Times New Roman"/>
                <a:cs typeface="Times New Roman"/>
              </a:rPr>
              <a:t> des </a:t>
            </a:r>
            <a:r>
              <a:rPr sz="3200" b="1" dirty="0">
                <a:latin typeface="Times New Roman"/>
                <a:cs typeface="Times New Roman"/>
              </a:rPr>
              <a:t>jeunes</a:t>
            </a:r>
            <a:r>
              <a:rPr sz="3200" b="1" spc="5" dirty="0">
                <a:latin typeface="Times New Roman"/>
                <a:cs typeface="Times New Roman"/>
              </a:rPr>
              <a:t> des </a:t>
            </a:r>
            <a:r>
              <a:rPr sz="3200" b="1" dirty="0">
                <a:latin typeface="Times New Roman"/>
                <a:cs typeface="Times New Roman"/>
              </a:rPr>
              <a:t>régions 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méridionales,</a:t>
            </a:r>
            <a:r>
              <a:rPr sz="3200" b="1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u="heavy" dirty="0">
                <a:solidFill>
                  <a:srgbClr val="FF4F4F"/>
                </a:solidFill>
                <a:uFill>
                  <a:solidFill>
                    <a:srgbClr val="FF4F4F"/>
                  </a:solidFill>
                </a:uFill>
                <a:latin typeface="Times New Roman"/>
                <a:cs typeface="Times New Roman"/>
              </a:rPr>
              <a:t>lesquelles</a:t>
            </a:r>
            <a:r>
              <a:rPr sz="3200" b="1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sont</a:t>
            </a:r>
            <a:r>
              <a:rPr sz="3200" b="1" spc="-5" dirty="0">
                <a:latin typeface="Times New Roman"/>
                <a:cs typeface="Times New Roman"/>
              </a:rPr>
              <a:t> </a:t>
            </a:r>
            <a:r>
              <a:rPr sz="3200" b="1" spc="5" dirty="0">
                <a:latin typeface="Times New Roman"/>
                <a:cs typeface="Times New Roman"/>
              </a:rPr>
              <a:t>célèbres</a:t>
            </a:r>
            <a:r>
              <a:rPr sz="3200" b="1" dirty="0">
                <a:latin typeface="Times New Roman"/>
                <a:cs typeface="Times New Roman"/>
              </a:rPr>
              <a:t> pour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le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beau temps,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sont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très</a:t>
            </a:r>
            <a:r>
              <a:rPr sz="3200" b="1" spc="5" dirty="0">
                <a:latin typeface="Times New Roman"/>
                <a:cs typeface="Times New Roman"/>
              </a:rPr>
              <a:t> diverses.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4340" y="676909"/>
            <a:ext cx="8063865" cy="5050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4305" marR="508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Times New Roman"/>
                <a:cs typeface="Times New Roman"/>
              </a:rPr>
              <a:t>2. </a:t>
            </a:r>
            <a:r>
              <a:rPr sz="3200" b="1" dirty="0">
                <a:solidFill>
                  <a:srgbClr val="006698"/>
                </a:solidFill>
                <a:latin typeface="Times New Roman"/>
                <a:cs typeface="Times New Roman"/>
              </a:rPr>
              <a:t>Précédés par </a:t>
            </a:r>
            <a:r>
              <a:rPr sz="3200" b="1" spc="5" dirty="0">
                <a:solidFill>
                  <a:srgbClr val="006698"/>
                </a:solidFill>
                <a:latin typeface="Times New Roman"/>
                <a:cs typeface="Times New Roman"/>
              </a:rPr>
              <a:t>des </a:t>
            </a:r>
            <a:r>
              <a:rPr sz="3200" b="1" dirty="0">
                <a:solidFill>
                  <a:srgbClr val="006698"/>
                </a:solidFill>
                <a:latin typeface="Times New Roman"/>
                <a:cs typeface="Times New Roman"/>
              </a:rPr>
              <a:t>prépositions simples: </a:t>
            </a:r>
            <a:r>
              <a:rPr sz="3200" b="1" dirty="0">
                <a:solidFill>
                  <a:srgbClr val="983300"/>
                </a:solidFill>
                <a:latin typeface="Times New Roman"/>
                <a:cs typeface="Times New Roman"/>
              </a:rPr>
              <a:t>sur, </a:t>
            </a:r>
            <a:r>
              <a:rPr sz="3200" b="1" spc="-785" dirty="0">
                <a:solidFill>
                  <a:srgbClr val="9833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983300"/>
                </a:solidFill>
                <a:latin typeface="Times New Roman"/>
                <a:cs typeface="Times New Roman"/>
              </a:rPr>
              <a:t>avec,</a:t>
            </a:r>
            <a:r>
              <a:rPr sz="3200" b="1" spc="5" dirty="0">
                <a:solidFill>
                  <a:srgbClr val="9833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983300"/>
                </a:solidFill>
                <a:latin typeface="Times New Roman"/>
                <a:cs typeface="Times New Roman"/>
              </a:rPr>
              <a:t>pour,</a:t>
            </a:r>
            <a:r>
              <a:rPr sz="3200" b="1" spc="5" dirty="0">
                <a:solidFill>
                  <a:srgbClr val="9833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983300"/>
                </a:solidFill>
                <a:latin typeface="Times New Roman"/>
                <a:cs typeface="Times New Roman"/>
              </a:rPr>
              <a:t>sans,</a:t>
            </a:r>
            <a:r>
              <a:rPr sz="3200" b="1" spc="5" dirty="0">
                <a:solidFill>
                  <a:srgbClr val="9833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983300"/>
                </a:solidFill>
                <a:latin typeface="Times New Roman"/>
                <a:cs typeface="Times New Roman"/>
              </a:rPr>
              <a:t>vers,</a:t>
            </a:r>
            <a:r>
              <a:rPr sz="3200" b="1" spc="5" dirty="0">
                <a:solidFill>
                  <a:srgbClr val="983300"/>
                </a:solidFill>
                <a:latin typeface="Times New Roman"/>
                <a:cs typeface="Times New Roman"/>
              </a:rPr>
              <a:t> envers, </a:t>
            </a:r>
            <a:r>
              <a:rPr sz="3200" b="1" dirty="0">
                <a:solidFill>
                  <a:srgbClr val="983300"/>
                </a:solidFill>
                <a:latin typeface="Times New Roman"/>
                <a:cs typeface="Times New Roman"/>
              </a:rPr>
              <a:t>sous,</a:t>
            </a:r>
            <a:r>
              <a:rPr sz="3200" b="1" spc="5" dirty="0">
                <a:solidFill>
                  <a:srgbClr val="9833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983300"/>
                </a:solidFill>
                <a:latin typeface="Times New Roman"/>
                <a:cs typeface="Times New Roman"/>
              </a:rPr>
              <a:t>devant, </a:t>
            </a:r>
            <a:r>
              <a:rPr sz="3200" b="1" spc="5" dirty="0">
                <a:solidFill>
                  <a:srgbClr val="983300"/>
                </a:solidFill>
                <a:latin typeface="Times New Roman"/>
                <a:cs typeface="Times New Roman"/>
              </a:rPr>
              <a:t> derrière,</a:t>
            </a:r>
            <a:r>
              <a:rPr sz="3200" b="1" spc="-5" dirty="0">
                <a:solidFill>
                  <a:srgbClr val="9833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983300"/>
                </a:solidFill>
                <a:latin typeface="Times New Roman"/>
                <a:cs typeface="Times New Roman"/>
              </a:rPr>
              <a:t>contre</a:t>
            </a:r>
            <a:r>
              <a:rPr sz="3200" b="1" spc="15" dirty="0">
                <a:solidFill>
                  <a:srgbClr val="9833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983300"/>
                </a:solidFill>
                <a:latin typeface="Times New Roman"/>
                <a:cs typeface="Times New Roman"/>
              </a:rPr>
              <a:t>etc.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2620"/>
              </a:spcBef>
              <a:buFont typeface="Arial"/>
              <a:buChar char="•"/>
              <a:tabLst>
                <a:tab pos="256540" algn="l"/>
              </a:tabLst>
            </a:pPr>
            <a:r>
              <a:rPr sz="3200" b="1" dirty="0">
                <a:latin typeface="Times New Roman"/>
                <a:cs typeface="Times New Roman"/>
              </a:rPr>
              <a:t>C’est</a:t>
            </a:r>
            <a:r>
              <a:rPr sz="3200" b="1" spc="-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un livre</a:t>
            </a:r>
            <a:r>
              <a:rPr sz="3200" b="1" spc="5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u="heavy" dirty="0">
                <a:solidFill>
                  <a:srgbClr val="FF4F4F"/>
                </a:solidFill>
                <a:uFill>
                  <a:solidFill>
                    <a:srgbClr val="FF4F4F"/>
                  </a:solidFill>
                </a:uFill>
                <a:latin typeface="Times New Roman"/>
                <a:cs typeface="Times New Roman"/>
              </a:rPr>
              <a:t>sans lequel</a:t>
            </a:r>
            <a:r>
              <a:rPr sz="3200" b="1" spc="-5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tu ne</a:t>
            </a:r>
            <a:r>
              <a:rPr sz="3200" b="1" spc="5" dirty="0">
                <a:latin typeface="Times New Roman"/>
                <a:cs typeface="Times New Roman"/>
              </a:rPr>
              <a:t> peux </a:t>
            </a:r>
            <a:r>
              <a:rPr sz="3200" b="1" dirty="0">
                <a:latin typeface="Times New Roman"/>
                <a:cs typeface="Times New Roman"/>
              </a:rPr>
              <a:t>finaliser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ta</a:t>
            </a:r>
            <a:r>
              <a:rPr sz="3200" b="1" spc="5" dirty="0">
                <a:latin typeface="Times New Roman"/>
                <a:cs typeface="Times New Roman"/>
              </a:rPr>
              <a:t> do</a:t>
            </a:r>
            <a:r>
              <a:rPr sz="3200" b="1" dirty="0">
                <a:latin typeface="Times New Roman"/>
                <a:cs typeface="Times New Roman"/>
              </a:rPr>
              <a:t>c</a:t>
            </a:r>
            <a:r>
              <a:rPr sz="3200" b="1" spc="5" dirty="0">
                <a:latin typeface="Times New Roman"/>
                <a:cs typeface="Times New Roman"/>
              </a:rPr>
              <a:t>u</a:t>
            </a:r>
            <a:r>
              <a:rPr sz="3200" b="1" dirty="0">
                <a:latin typeface="Times New Roman"/>
                <a:cs typeface="Times New Roman"/>
              </a:rPr>
              <a:t>m</a:t>
            </a:r>
            <a:r>
              <a:rPr sz="3200" b="1" spc="10" dirty="0">
                <a:latin typeface="Times New Roman"/>
                <a:cs typeface="Times New Roman"/>
              </a:rPr>
              <a:t>e</a:t>
            </a:r>
            <a:r>
              <a:rPr sz="3200" b="1" spc="-5" dirty="0">
                <a:latin typeface="Times New Roman"/>
                <a:cs typeface="Times New Roman"/>
              </a:rPr>
              <a:t>n</a:t>
            </a:r>
            <a:r>
              <a:rPr sz="3200" b="1" dirty="0">
                <a:latin typeface="Times New Roman"/>
                <a:cs typeface="Times New Roman"/>
              </a:rPr>
              <a:t>t</a:t>
            </a:r>
            <a:r>
              <a:rPr sz="3200" b="1" spc="5" dirty="0">
                <a:latin typeface="Times New Roman"/>
                <a:cs typeface="Times New Roman"/>
              </a:rPr>
              <a:t>a</a:t>
            </a:r>
            <a:r>
              <a:rPr sz="3200" b="1" dirty="0">
                <a:latin typeface="Times New Roman"/>
                <a:cs typeface="Times New Roman"/>
              </a:rPr>
              <a:t>tio</a:t>
            </a:r>
            <a:r>
              <a:rPr sz="3200" b="1" spc="1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..</a:t>
            </a:r>
            <a:endParaRPr sz="1200">
              <a:latin typeface="Times New Roman"/>
              <a:cs typeface="Times New Roman"/>
            </a:endParaRPr>
          </a:p>
          <a:p>
            <a:pPr marL="12700" marR="3562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56540" algn="l"/>
              </a:tabLst>
            </a:pPr>
            <a:r>
              <a:rPr sz="3200" b="1" dirty="0">
                <a:latin typeface="Times New Roman"/>
                <a:cs typeface="Times New Roman"/>
              </a:rPr>
              <a:t>Cette forêt,</a:t>
            </a:r>
            <a:r>
              <a:rPr sz="3200" b="1" spc="5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u="heavy" spc="5" dirty="0">
                <a:solidFill>
                  <a:srgbClr val="FF4F4F"/>
                </a:solidFill>
                <a:uFill>
                  <a:solidFill>
                    <a:srgbClr val="FF4F4F"/>
                  </a:solidFill>
                </a:uFill>
                <a:latin typeface="Times New Roman"/>
                <a:cs typeface="Times New Roman"/>
              </a:rPr>
              <a:t>derrière</a:t>
            </a:r>
            <a:r>
              <a:rPr sz="3200" b="1" u="heavy" dirty="0">
                <a:solidFill>
                  <a:srgbClr val="FF4F4F"/>
                </a:solidFill>
                <a:uFill>
                  <a:solidFill>
                    <a:srgbClr val="FF4F4F"/>
                  </a:solidFill>
                </a:uFill>
                <a:latin typeface="Times New Roman"/>
                <a:cs typeface="Times New Roman"/>
              </a:rPr>
              <a:t> laquelle</a:t>
            </a:r>
            <a:r>
              <a:rPr sz="3200" b="1" spc="5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il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y</a:t>
            </a:r>
            <a:r>
              <a:rPr sz="3200" b="1" spc="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a</a:t>
            </a:r>
            <a:r>
              <a:rPr sz="3200" b="1" spc="-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une</a:t>
            </a:r>
            <a:r>
              <a:rPr sz="3200" b="1" spc="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voie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spc="5" dirty="0">
                <a:latin typeface="Times New Roman"/>
                <a:cs typeface="Times New Roman"/>
              </a:rPr>
              <a:t>ferrée,</a:t>
            </a:r>
            <a:r>
              <a:rPr sz="3200" b="1" dirty="0">
                <a:latin typeface="Times New Roman"/>
                <a:cs typeface="Times New Roman"/>
              </a:rPr>
              <a:t> est devenue</a:t>
            </a:r>
            <a:r>
              <a:rPr sz="3200" b="1" spc="2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réserve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naturelle.</a:t>
            </a:r>
            <a:endParaRPr sz="3200">
              <a:latin typeface="Times New Roman"/>
              <a:cs typeface="Times New Roman"/>
            </a:endParaRPr>
          </a:p>
          <a:p>
            <a:pPr marL="12700" marR="86995">
              <a:lnSpc>
                <a:spcPct val="100000"/>
              </a:lnSpc>
              <a:spcBef>
                <a:spcPts val="1190"/>
              </a:spcBef>
              <a:buFont typeface="Arial"/>
              <a:buChar char="•"/>
              <a:tabLst>
                <a:tab pos="256540" algn="l"/>
              </a:tabLst>
            </a:pPr>
            <a:r>
              <a:rPr sz="3200" b="1" dirty="0">
                <a:latin typeface="Times New Roman"/>
                <a:cs typeface="Times New Roman"/>
              </a:rPr>
              <a:t>Les</a:t>
            </a:r>
            <a:r>
              <a:rPr sz="3200" b="1" spc="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programmes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de</a:t>
            </a:r>
            <a:r>
              <a:rPr sz="3200" b="1" spc="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modernisation,</a:t>
            </a:r>
            <a:r>
              <a:rPr sz="3200" b="1" spc="5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u="heavy" dirty="0">
                <a:solidFill>
                  <a:srgbClr val="FF4F4F"/>
                </a:solidFill>
                <a:uFill>
                  <a:solidFill>
                    <a:srgbClr val="FF4F4F"/>
                  </a:solidFill>
                </a:uFill>
                <a:latin typeface="Times New Roman"/>
                <a:cs typeface="Times New Roman"/>
              </a:rPr>
              <a:t>contre </a:t>
            </a:r>
            <a:r>
              <a:rPr sz="3200" b="1" spc="5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u="heavy" dirty="0">
                <a:solidFill>
                  <a:srgbClr val="FF4F4F"/>
                </a:solidFill>
                <a:uFill>
                  <a:solidFill>
                    <a:srgbClr val="FF4F4F"/>
                  </a:solidFill>
                </a:uFill>
                <a:latin typeface="Times New Roman"/>
                <a:cs typeface="Times New Roman"/>
              </a:rPr>
              <a:t>lesquels</a:t>
            </a:r>
            <a:r>
              <a:rPr sz="3200" b="1" spc="5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nous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protestons,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ne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sont pas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réalistes.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2231390"/>
            <a:ext cx="6939915" cy="3732529"/>
          </a:xfrm>
          <a:prstGeom prst="rect">
            <a:avLst/>
          </a:prstGeom>
        </p:spPr>
        <p:txBody>
          <a:bodyPr vert="horz" wrap="square" lIns="0" tIns="330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0"/>
              </a:spcBef>
            </a:pPr>
            <a:r>
              <a:rPr sz="3600" b="1" spc="-5" dirty="0">
                <a:latin typeface="Times New Roman"/>
                <a:cs typeface="Times New Roman"/>
              </a:rPr>
              <a:t>De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+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Lequel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=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FF4F4F"/>
                </a:solidFill>
                <a:latin typeface="Times New Roman"/>
                <a:cs typeface="Times New Roman"/>
              </a:rPr>
              <a:t>DUQUEL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00"/>
              </a:spcBef>
            </a:pPr>
            <a:r>
              <a:rPr sz="3600" b="1" spc="-5" dirty="0">
                <a:latin typeface="Times New Roman"/>
                <a:cs typeface="Times New Roman"/>
              </a:rPr>
              <a:t>De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+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Laquelle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= </a:t>
            </a:r>
            <a:r>
              <a:rPr sz="4000" b="1" spc="-5" dirty="0">
                <a:solidFill>
                  <a:srgbClr val="FF4F4F"/>
                </a:solidFill>
                <a:latin typeface="Times New Roman"/>
                <a:cs typeface="Times New Roman"/>
              </a:rPr>
              <a:t>DE</a:t>
            </a:r>
            <a:r>
              <a:rPr sz="4000" b="1" spc="-15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FF4F4F"/>
                </a:solidFill>
                <a:latin typeface="Times New Roman"/>
                <a:cs typeface="Times New Roman"/>
              </a:rPr>
              <a:t>LAQUELLE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90"/>
              </a:spcBef>
            </a:pPr>
            <a:r>
              <a:rPr sz="3600" b="1" spc="-5" dirty="0">
                <a:latin typeface="Times New Roman"/>
                <a:cs typeface="Times New Roman"/>
              </a:rPr>
              <a:t>De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+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Lesquels=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FF4F4F"/>
                </a:solidFill>
                <a:latin typeface="Times New Roman"/>
                <a:cs typeface="Times New Roman"/>
              </a:rPr>
              <a:t>DESQUELS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00"/>
              </a:spcBef>
            </a:pPr>
            <a:r>
              <a:rPr sz="3600" b="1" spc="-5" dirty="0">
                <a:latin typeface="Times New Roman"/>
                <a:cs typeface="Times New Roman"/>
              </a:rPr>
              <a:t>DE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+Lesquelles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=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FF4F4F"/>
                </a:solidFill>
                <a:latin typeface="Times New Roman"/>
                <a:cs typeface="Times New Roman"/>
              </a:rPr>
              <a:t>DESQUELLES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469" y="34290"/>
            <a:ext cx="8787765" cy="50860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31900" marR="508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imes New Roman"/>
                <a:cs typeface="Times New Roman"/>
              </a:rPr>
              <a:t>1.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Utilisés après les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locutions 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prépositionnelles: </a:t>
            </a:r>
            <a:r>
              <a:rPr sz="3600" b="1" i="1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au bout de, au </a:t>
            </a:r>
            <a:r>
              <a:rPr sz="3600" b="1" i="1" spc="-5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centre </a:t>
            </a:r>
            <a:r>
              <a:rPr sz="3600" b="1" i="1" spc="-885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 </a:t>
            </a:r>
            <a:r>
              <a:rPr sz="3600" b="1" i="1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de,</a:t>
            </a:r>
            <a:r>
              <a:rPr sz="3600" b="1" i="1" spc="-5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 </a:t>
            </a:r>
            <a:r>
              <a:rPr sz="3600" b="1" i="1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aux</a:t>
            </a:r>
            <a:r>
              <a:rPr sz="3600" b="1" i="1" spc="-5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 environs </a:t>
            </a:r>
            <a:r>
              <a:rPr sz="3600" b="1" i="1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de, à</a:t>
            </a:r>
            <a:r>
              <a:rPr sz="3600" b="1" i="1" spc="-5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 </a:t>
            </a:r>
            <a:r>
              <a:rPr sz="3600" b="1" i="1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la</a:t>
            </a:r>
            <a:r>
              <a:rPr sz="3600" b="1" i="1" spc="-20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 </a:t>
            </a:r>
            <a:r>
              <a:rPr sz="3600" b="1" i="1" spc="-5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fin</a:t>
            </a:r>
            <a:r>
              <a:rPr sz="3600" b="1" i="1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 de</a:t>
            </a:r>
            <a:r>
              <a:rPr sz="3600" b="1" i="1" spc="-20" dirty="0">
                <a:solidFill>
                  <a:srgbClr val="CC3300"/>
                </a:solidFill>
                <a:latin typeface="TimesNewRomanPS-BoldItalicMT"/>
                <a:cs typeface="TimesNewRomanPS-BoldItalicMT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etc.</a:t>
            </a:r>
            <a:endParaRPr sz="3600" dirty="0">
              <a:latin typeface="Times New Roman"/>
              <a:cs typeface="Times New Roman"/>
            </a:endParaRPr>
          </a:p>
          <a:p>
            <a:pPr marL="12700" marR="213360" algn="just">
              <a:lnSpc>
                <a:spcPct val="100000"/>
              </a:lnSpc>
              <a:spcBef>
                <a:spcPts val="2230"/>
              </a:spcBef>
              <a:buFont typeface="Arial"/>
              <a:buChar char="•"/>
              <a:tabLst>
                <a:tab pos="287020" algn="l"/>
              </a:tabLst>
            </a:pPr>
            <a:r>
              <a:rPr sz="2400" b="1" dirty="0">
                <a:latin typeface="Times New Roman"/>
                <a:cs typeface="Times New Roman"/>
              </a:rPr>
              <a:t>J’ai </a:t>
            </a:r>
            <a:r>
              <a:rPr sz="2400" b="1" spc="-5" dirty="0">
                <a:latin typeface="Times New Roman"/>
                <a:cs typeface="Times New Roman"/>
              </a:rPr>
              <a:t>aperçu </a:t>
            </a:r>
            <a:r>
              <a:rPr sz="2400" b="1" dirty="0">
                <a:latin typeface="Times New Roman"/>
                <a:cs typeface="Times New Roman"/>
              </a:rPr>
              <a:t>un </a:t>
            </a:r>
            <a:r>
              <a:rPr sz="2400" b="1" spc="-5" dirty="0">
                <a:latin typeface="Times New Roman"/>
                <a:cs typeface="Times New Roman"/>
              </a:rPr>
              <a:t>immeuble</a:t>
            </a:r>
            <a:r>
              <a:rPr sz="24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2400" b="1" u="heavy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à </a:t>
            </a:r>
            <a:r>
              <a:rPr sz="2400" b="1" u="heavy" spc="-5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l’entrée </a:t>
            </a:r>
            <a:r>
              <a:rPr sz="2400" b="1" u="heavy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duquel </a:t>
            </a:r>
            <a:r>
              <a:rPr sz="2400" b="1" spc="-88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</a:t>
            </a:r>
            <a:r>
              <a:rPr sz="2400" b="1" dirty="0">
                <a:latin typeface="Times New Roman"/>
                <a:cs typeface="Times New Roman"/>
              </a:rPr>
              <a:t>e t</a:t>
            </a:r>
            <a:r>
              <a:rPr sz="2400" b="1" spc="-5" dirty="0">
                <a:latin typeface="Times New Roman"/>
                <a:cs typeface="Times New Roman"/>
              </a:rPr>
              <a:t>r</a:t>
            </a:r>
            <a:r>
              <a:rPr sz="2400" b="1" dirty="0">
                <a:latin typeface="Times New Roman"/>
                <a:cs typeface="Times New Roman"/>
              </a:rPr>
              <a:t>o</a:t>
            </a:r>
            <a:r>
              <a:rPr sz="2400" b="1" spc="5" dirty="0">
                <a:latin typeface="Times New Roman"/>
                <a:cs typeface="Times New Roman"/>
              </a:rPr>
              <a:t>u</a:t>
            </a:r>
            <a:r>
              <a:rPr sz="2400" b="1" dirty="0">
                <a:latin typeface="Times New Roman"/>
                <a:cs typeface="Times New Roman"/>
              </a:rPr>
              <a:t>vai</a:t>
            </a:r>
            <a:r>
              <a:rPr sz="2400" b="1" spc="-10" dirty="0">
                <a:latin typeface="Times New Roman"/>
                <a:cs typeface="Times New Roman"/>
              </a:rPr>
              <a:t>e</a:t>
            </a:r>
            <a:r>
              <a:rPr sz="2400" b="1" spc="5" dirty="0">
                <a:latin typeface="Times New Roman"/>
                <a:cs typeface="Times New Roman"/>
              </a:rPr>
              <a:t>n</a:t>
            </a:r>
            <a:r>
              <a:rPr sz="2400" b="1" dirty="0">
                <a:latin typeface="Times New Roman"/>
                <a:cs typeface="Times New Roman"/>
              </a:rPr>
              <a:t>t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5" dirty="0">
                <a:latin typeface="Times New Roman"/>
                <a:cs typeface="Times New Roman"/>
              </a:rPr>
              <a:t>p</a:t>
            </a:r>
            <a:r>
              <a:rPr sz="2400" b="1" dirty="0">
                <a:latin typeface="Times New Roman"/>
                <a:cs typeface="Times New Roman"/>
              </a:rPr>
              <a:t>l</a:t>
            </a:r>
            <a:r>
              <a:rPr sz="2400" b="1" spc="-5" dirty="0">
                <a:latin typeface="Times New Roman"/>
                <a:cs typeface="Times New Roman"/>
              </a:rPr>
              <a:t>us</a:t>
            </a:r>
            <a:r>
              <a:rPr sz="2400" b="1" dirty="0">
                <a:latin typeface="Times New Roman"/>
                <a:cs typeface="Times New Roman"/>
              </a:rPr>
              <a:t>i</a:t>
            </a:r>
            <a:r>
              <a:rPr sz="2400" b="1" spc="-10" dirty="0">
                <a:latin typeface="Times New Roman"/>
                <a:cs typeface="Times New Roman"/>
              </a:rPr>
              <a:t>e</a:t>
            </a:r>
            <a:r>
              <a:rPr sz="2400" b="1" spc="5" dirty="0">
                <a:latin typeface="Times New Roman"/>
                <a:cs typeface="Times New Roman"/>
              </a:rPr>
              <a:t>u</a:t>
            </a:r>
            <a:r>
              <a:rPr sz="2400" b="1" spc="-10" dirty="0">
                <a:latin typeface="Times New Roman"/>
                <a:cs typeface="Times New Roman"/>
              </a:rPr>
              <a:t>r</a:t>
            </a:r>
            <a:r>
              <a:rPr sz="2400" b="1" dirty="0">
                <a:latin typeface="Times New Roman"/>
                <a:cs typeface="Times New Roman"/>
              </a:rPr>
              <a:t>s</a:t>
            </a:r>
            <a:r>
              <a:rPr sz="2400" b="1" spc="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po</a:t>
            </a:r>
            <a:r>
              <a:rPr sz="2400" b="1" dirty="0">
                <a:latin typeface="Times New Roman"/>
                <a:cs typeface="Times New Roman"/>
              </a:rPr>
              <a:t>li</a:t>
            </a:r>
            <a:r>
              <a:rPr sz="2400" b="1" spc="-10" dirty="0">
                <a:latin typeface="Times New Roman"/>
                <a:cs typeface="Times New Roman"/>
              </a:rPr>
              <a:t>c</a:t>
            </a:r>
            <a:r>
              <a:rPr sz="2400" b="1" dirty="0">
                <a:latin typeface="Times New Roman"/>
                <a:cs typeface="Times New Roman"/>
              </a:rPr>
              <a:t>i</a:t>
            </a:r>
            <a:r>
              <a:rPr sz="2400" b="1" spc="-10" dirty="0">
                <a:latin typeface="Times New Roman"/>
                <a:cs typeface="Times New Roman"/>
              </a:rPr>
              <a:t>e</a:t>
            </a:r>
            <a:r>
              <a:rPr sz="2400" b="1" dirty="0">
                <a:latin typeface="Times New Roman"/>
                <a:cs typeface="Times New Roman"/>
              </a:rPr>
              <a:t>r</a:t>
            </a:r>
            <a:r>
              <a:rPr sz="2400" b="1" spc="-2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.</a:t>
            </a:r>
          </a:p>
          <a:p>
            <a:pPr marL="12700" marR="962660" algn="just">
              <a:lnSpc>
                <a:spcPct val="100000"/>
              </a:lnSpc>
              <a:spcBef>
                <a:spcPts val="1350"/>
              </a:spcBef>
              <a:buFont typeface="Arial"/>
              <a:buChar char="•"/>
              <a:tabLst>
                <a:tab pos="28702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Cette nouvelle,</a:t>
            </a:r>
            <a:r>
              <a:rPr sz="24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2400" b="1" u="heavy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au </a:t>
            </a:r>
            <a:r>
              <a:rPr sz="2400" b="1" u="heavy" spc="-5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début de laquelle</a:t>
            </a:r>
            <a:r>
              <a:rPr sz="24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on </a:t>
            </a:r>
            <a:r>
              <a:rPr sz="2400" b="1" spc="-8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commet </a:t>
            </a:r>
            <a:r>
              <a:rPr sz="2400" b="1" dirty="0">
                <a:latin typeface="Times New Roman"/>
                <a:cs typeface="Times New Roman"/>
              </a:rPr>
              <a:t>un </a:t>
            </a:r>
            <a:r>
              <a:rPr sz="2400" b="1" spc="-5" dirty="0">
                <a:latin typeface="Times New Roman"/>
                <a:cs typeface="Times New Roman"/>
              </a:rPr>
              <a:t>meurtre, m’a profondément </a:t>
            </a:r>
            <a:r>
              <a:rPr sz="2400" b="1" spc="-8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touché.</a:t>
            </a:r>
            <a:endParaRPr sz="2400" dirty="0">
              <a:latin typeface="Times New Roman"/>
              <a:cs typeface="Times New Roman"/>
            </a:endParaRPr>
          </a:p>
          <a:p>
            <a:pPr marL="12700" marR="546100">
              <a:lnSpc>
                <a:spcPct val="100000"/>
              </a:lnSpc>
              <a:spcBef>
                <a:spcPts val="1350"/>
              </a:spcBef>
              <a:buFont typeface="Arial"/>
              <a:buChar char="•"/>
              <a:tabLst>
                <a:tab pos="28702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Elle visite des régions</a:t>
            </a:r>
            <a:r>
              <a:rPr sz="24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pour </a:t>
            </a:r>
            <a:r>
              <a:rPr sz="2400" b="1" u="heavy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la </a:t>
            </a:r>
            <a:r>
              <a:rPr sz="2400" b="1" u="heavy" spc="-5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richesse </a:t>
            </a:r>
            <a:r>
              <a:rPr sz="2400" b="1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desquelles</a:t>
            </a:r>
            <a:r>
              <a:rPr sz="24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beaucoup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de ducs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se sont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fait la </a:t>
            </a:r>
            <a:r>
              <a:rPr sz="2400" b="1" spc="-8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guerre.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2002790"/>
            <a:ext cx="7310755" cy="3732529"/>
          </a:xfrm>
          <a:prstGeom prst="rect">
            <a:avLst/>
          </a:prstGeom>
        </p:spPr>
        <p:txBody>
          <a:bodyPr vert="horz" wrap="square" lIns="0" tIns="330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0"/>
              </a:spcBef>
            </a:pPr>
            <a:r>
              <a:rPr sz="4000" b="1" dirty="0">
                <a:latin typeface="Garamond"/>
                <a:cs typeface="Garamond"/>
              </a:rPr>
              <a:t>A</a:t>
            </a:r>
            <a:r>
              <a:rPr sz="4000" b="1" spc="-30" dirty="0">
                <a:latin typeface="Garamond"/>
                <a:cs typeface="Garamond"/>
              </a:rPr>
              <a:t> </a:t>
            </a:r>
            <a:r>
              <a:rPr sz="4000" b="1" dirty="0">
                <a:latin typeface="Garamond"/>
                <a:cs typeface="Garamond"/>
              </a:rPr>
              <a:t>+</a:t>
            </a:r>
            <a:r>
              <a:rPr sz="4000" b="1" spc="-25" dirty="0">
                <a:latin typeface="Garamond"/>
                <a:cs typeface="Garamond"/>
              </a:rPr>
              <a:t> </a:t>
            </a:r>
            <a:r>
              <a:rPr sz="4000" b="1" dirty="0">
                <a:latin typeface="Garamond"/>
                <a:cs typeface="Garamond"/>
              </a:rPr>
              <a:t>Lequel</a:t>
            </a:r>
            <a:r>
              <a:rPr sz="4000" b="1" spc="-25" dirty="0">
                <a:latin typeface="Garamond"/>
                <a:cs typeface="Garamond"/>
              </a:rPr>
              <a:t> </a:t>
            </a:r>
            <a:r>
              <a:rPr sz="4000" b="1" dirty="0">
                <a:latin typeface="Garamond"/>
                <a:cs typeface="Garamond"/>
              </a:rPr>
              <a:t>=</a:t>
            </a:r>
            <a:r>
              <a:rPr sz="4000" b="1" spc="-40" dirty="0">
                <a:latin typeface="Garamond"/>
                <a:cs typeface="Garamond"/>
              </a:rPr>
              <a:t> </a:t>
            </a:r>
            <a:r>
              <a:rPr sz="4000" b="1" spc="-5" dirty="0">
                <a:solidFill>
                  <a:srgbClr val="FF4F4F"/>
                </a:solidFill>
                <a:latin typeface="Garamond"/>
                <a:cs typeface="Garamond"/>
              </a:rPr>
              <a:t>AUQUEL</a:t>
            </a:r>
            <a:endParaRPr sz="4000" dirty="0">
              <a:latin typeface="Garamond"/>
              <a:cs typeface="Garamond"/>
            </a:endParaRPr>
          </a:p>
          <a:p>
            <a:pPr marL="12700" marR="758825">
              <a:lnSpc>
                <a:spcPct val="151900"/>
              </a:lnSpc>
              <a:spcBef>
                <a:spcPts val="5"/>
              </a:spcBef>
            </a:pPr>
            <a:r>
              <a:rPr sz="4000" b="1" dirty="0">
                <a:latin typeface="Garamond"/>
                <a:cs typeface="Garamond"/>
              </a:rPr>
              <a:t>A+</a:t>
            </a:r>
            <a:r>
              <a:rPr sz="4000" b="1" spc="-30" dirty="0">
                <a:latin typeface="Garamond"/>
                <a:cs typeface="Garamond"/>
              </a:rPr>
              <a:t> </a:t>
            </a:r>
            <a:r>
              <a:rPr sz="4000" b="1" spc="-5" dirty="0">
                <a:latin typeface="Garamond"/>
                <a:cs typeface="Garamond"/>
              </a:rPr>
              <a:t>Laquelle</a:t>
            </a:r>
            <a:r>
              <a:rPr sz="4000" b="1" spc="-25" dirty="0">
                <a:latin typeface="Garamond"/>
                <a:cs typeface="Garamond"/>
              </a:rPr>
              <a:t> </a:t>
            </a:r>
            <a:r>
              <a:rPr sz="4000" b="1" dirty="0">
                <a:latin typeface="Garamond"/>
                <a:cs typeface="Garamond"/>
              </a:rPr>
              <a:t>=</a:t>
            </a:r>
            <a:r>
              <a:rPr sz="4000" b="1" spc="-25" dirty="0">
                <a:latin typeface="Garamond"/>
                <a:cs typeface="Garamond"/>
              </a:rPr>
              <a:t> </a:t>
            </a:r>
            <a:r>
              <a:rPr lang="en-US" sz="4000" b="1" dirty="0" smtClean="0">
                <a:solidFill>
                  <a:srgbClr val="FF4F4F"/>
                </a:solidFill>
                <a:latin typeface="Garamond"/>
                <a:cs typeface="Garamond"/>
              </a:rPr>
              <a:t>À</a:t>
            </a:r>
            <a:r>
              <a:rPr sz="4000" b="1" spc="-20" dirty="0" smtClean="0">
                <a:solidFill>
                  <a:srgbClr val="FF4F4F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solidFill>
                  <a:srgbClr val="FF4F4F"/>
                </a:solidFill>
                <a:latin typeface="Garamond"/>
                <a:cs typeface="Garamond"/>
              </a:rPr>
              <a:t>LAQUELLE </a:t>
            </a:r>
            <a:r>
              <a:rPr sz="4000" b="1" spc="-985" dirty="0">
                <a:solidFill>
                  <a:srgbClr val="FF4F4F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latin typeface="Garamond"/>
                <a:cs typeface="Garamond"/>
              </a:rPr>
              <a:t>A</a:t>
            </a:r>
            <a:r>
              <a:rPr sz="4000" b="1" spc="-20" dirty="0">
                <a:latin typeface="Garamond"/>
                <a:cs typeface="Garamond"/>
              </a:rPr>
              <a:t> </a:t>
            </a:r>
            <a:r>
              <a:rPr sz="4000" b="1" dirty="0">
                <a:latin typeface="Garamond"/>
                <a:cs typeface="Garamond"/>
              </a:rPr>
              <a:t>+</a:t>
            </a:r>
            <a:r>
              <a:rPr sz="4000" b="1" spc="-20" dirty="0">
                <a:latin typeface="Garamond"/>
                <a:cs typeface="Garamond"/>
              </a:rPr>
              <a:t> </a:t>
            </a:r>
            <a:r>
              <a:rPr sz="4000" b="1" dirty="0">
                <a:latin typeface="Garamond"/>
                <a:cs typeface="Garamond"/>
              </a:rPr>
              <a:t>Lesquels</a:t>
            </a:r>
            <a:r>
              <a:rPr sz="4000" b="1" spc="-20" dirty="0">
                <a:latin typeface="Garamond"/>
                <a:cs typeface="Garamond"/>
              </a:rPr>
              <a:t> </a:t>
            </a:r>
            <a:r>
              <a:rPr sz="4000" b="1" dirty="0">
                <a:latin typeface="Garamond"/>
                <a:cs typeface="Garamond"/>
              </a:rPr>
              <a:t>=</a:t>
            </a:r>
            <a:r>
              <a:rPr sz="4000" b="1" spc="-45" dirty="0">
                <a:latin typeface="Garamond"/>
                <a:cs typeface="Garamond"/>
              </a:rPr>
              <a:t> </a:t>
            </a:r>
            <a:r>
              <a:rPr sz="4000" b="1" spc="-5" dirty="0">
                <a:solidFill>
                  <a:srgbClr val="FF4F4F"/>
                </a:solidFill>
                <a:latin typeface="Garamond"/>
                <a:cs typeface="Garamond"/>
              </a:rPr>
              <a:t>AUXQUELS</a:t>
            </a:r>
            <a:endParaRPr sz="4000" dirty="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2500"/>
              </a:spcBef>
            </a:pPr>
            <a:r>
              <a:rPr sz="4000" b="1" dirty="0">
                <a:latin typeface="Garamond"/>
                <a:cs typeface="Garamond"/>
              </a:rPr>
              <a:t>A</a:t>
            </a:r>
            <a:r>
              <a:rPr sz="4000" b="1" spc="-10" dirty="0">
                <a:latin typeface="Garamond"/>
                <a:cs typeface="Garamond"/>
              </a:rPr>
              <a:t> </a:t>
            </a:r>
            <a:r>
              <a:rPr sz="4000" b="1" dirty="0">
                <a:latin typeface="Garamond"/>
                <a:cs typeface="Garamond"/>
              </a:rPr>
              <a:t>+</a:t>
            </a:r>
            <a:r>
              <a:rPr sz="4000" b="1" spc="-10" dirty="0">
                <a:latin typeface="Garamond"/>
                <a:cs typeface="Garamond"/>
              </a:rPr>
              <a:t> </a:t>
            </a:r>
            <a:r>
              <a:rPr sz="4000" b="1" spc="-5" dirty="0">
                <a:latin typeface="Garamond"/>
                <a:cs typeface="Garamond"/>
              </a:rPr>
              <a:t>Lesquelles</a:t>
            </a:r>
            <a:r>
              <a:rPr sz="4000" b="1" dirty="0">
                <a:latin typeface="Garamond"/>
                <a:cs typeface="Garamond"/>
              </a:rPr>
              <a:t> =</a:t>
            </a:r>
            <a:r>
              <a:rPr sz="4000" b="1" spc="-35" dirty="0">
                <a:latin typeface="Garamond"/>
                <a:cs typeface="Garamond"/>
              </a:rPr>
              <a:t> </a:t>
            </a:r>
            <a:r>
              <a:rPr sz="4000" b="1" spc="-5" dirty="0">
                <a:solidFill>
                  <a:srgbClr val="FF4F4F"/>
                </a:solidFill>
                <a:latin typeface="Garamond"/>
                <a:cs typeface="Garamond"/>
              </a:rPr>
              <a:t>AUXQUELLES</a:t>
            </a:r>
            <a:endParaRPr sz="40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6580" y="962659"/>
            <a:ext cx="197103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1.</a:t>
            </a:r>
            <a:r>
              <a:rPr sz="4000" spc="-90" dirty="0"/>
              <a:t> </a:t>
            </a:r>
            <a:r>
              <a:rPr sz="4000" spc="-5" dirty="0"/>
              <a:t>Animé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34340" y="1534159"/>
            <a:ext cx="8368665" cy="4928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dirty="0">
                <a:latin typeface="Times New Roman"/>
                <a:cs typeface="Times New Roman"/>
              </a:rPr>
              <a:t>Je </a:t>
            </a:r>
            <a:r>
              <a:rPr sz="3600" b="1" spc="-5" dirty="0">
                <a:latin typeface="Times New Roman"/>
                <a:cs typeface="Times New Roman"/>
              </a:rPr>
              <a:t>connais l’enfant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u="heavy" spc="-5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auquel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tu </a:t>
            </a:r>
            <a:r>
              <a:rPr sz="3600" b="1" dirty="0">
                <a:latin typeface="Times New Roman"/>
                <a:cs typeface="Times New Roman"/>
              </a:rPr>
              <a:t>as donné un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livre.</a:t>
            </a:r>
            <a:endParaRPr sz="3600">
              <a:latin typeface="Times New Roman"/>
              <a:cs typeface="Times New Roman"/>
            </a:endParaRPr>
          </a:p>
          <a:p>
            <a:pPr marL="12700" marR="1344295">
              <a:lnSpc>
                <a:spcPct val="100000"/>
              </a:lnSpc>
              <a:spcBef>
                <a:spcPts val="135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C’est </a:t>
            </a:r>
            <a:r>
              <a:rPr sz="3600" b="1" dirty="0">
                <a:latin typeface="Times New Roman"/>
                <a:cs typeface="Times New Roman"/>
              </a:rPr>
              <a:t>une </a:t>
            </a:r>
            <a:r>
              <a:rPr sz="3600" b="1" spc="-5" dirty="0">
                <a:latin typeface="Times New Roman"/>
                <a:cs typeface="Times New Roman"/>
              </a:rPr>
              <a:t>personne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u="heavy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à </a:t>
            </a:r>
            <a:r>
              <a:rPr sz="3600" b="1" u="heavy" spc="-5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laquelle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il </a:t>
            </a:r>
            <a:r>
              <a:rPr sz="3600" b="1" spc="-5" dirty="0">
                <a:latin typeface="Times New Roman"/>
                <a:cs typeface="Times New Roman"/>
              </a:rPr>
              <a:t>est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reconnaissant.</a:t>
            </a:r>
            <a:endParaRPr sz="3600">
              <a:latin typeface="Times New Roman"/>
              <a:cs typeface="Times New Roman"/>
            </a:endParaRPr>
          </a:p>
          <a:p>
            <a:pPr marL="12700" marR="721995">
              <a:lnSpc>
                <a:spcPct val="100000"/>
              </a:lnSpc>
              <a:spcBef>
                <a:spcPts val="135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dirty="0">
                <a:latin typeface="Times New Roman"/>
                <a:cs typeface="Times New Roman"/>
              </a:rPr>
              <a:t>Jean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et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Pierre,</a:t>
            </a:r>
            <a:r>
              <a:rPr sz="3600" b="1" spc="-10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u="heavy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auxquels</a:t>
            </a:r>
            <a:r>
              <a:rPr sz="3600" b="1" spc="-1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je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m’adresse,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travaillent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ensemble.</a:t>
            </a:r>
            <a:endParaRPr sz="3600">
              <a:latin typeface="Times New Roman"/>
              <a:cs typeface="Times New Roman"/>
            </a:endParaRPr>
          </a:p>
          <a:p>
            <a:pPr marL="12700" marR="541020">
              <a:lnSpc>
                <a:spcPct val="100000"/>
              </a:lnSpc>
              <a:spcBef>
                <a:spcPts val="135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dirty="0">
                <a:latin typeface="Times New Roman"/>
                <a:cs typeface="Times New Roman"/>
              </a:rPr>
              <a:t>Ces </a:t>
            </a:r>
            <a:r>
              <a:rPr sz="3600" b="1" spc="-5" dirty="0">
                <a:latin typeface="Times New Roman"/>
                <a:cs typeface="Times New Roman"/>
              </a:rPr>
              <a:t>filles,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u="heavy" spc="-5" dirty="0">
                <a:solidFill>
                  <a:srgbClr val="CC3300"/>
                </a:solidFill>
                <a:uFill>
                  <a:solidFill>
                    <a:srgbClr val="CC3300"/>
                  </a:solidFill>
                </a:uFill>
                <a:latin typeface="Times New Roman"/>
                <a:cs typeface="Times New Roman"/>
              </a:rPr>
              <a:t>auxquelles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tu as demandé de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t’aider, </a:t>
            </a:r>
            <a:r>
              <a:rPr sz="3600" b="1" dirty="0">
                <a:latin typeface="Times New Roman"/>
                <a:cs typeface="Times New Roman"/>
              </a:rPr>
              <a:t>sont mes</a:t>
            </a:r>
            <a:r>
              <a:rPr sz="3600" b="1" spc="-5" dirty="0">
                <a:latin typeface="Times New Roman"/>
                <a:cs typeface="Times New Roman"/>
              </a:rPr>
              <a:t> sœurs.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9350" y="948690"/>
            <a:ext cx="183133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I</a:t>
            </a:r>
            <a:r>
              <a:rPr sz="4000" spc="-5" dirty="0"/>
              <a:t>n</a:t>
            </a:r>
            <a:r>
              <a:rPr sz="4000" dirty="0"/>
              <a:t>a</a:t>
            </a:r>
            <a:r>
              <a:rPr sz="4000" spc="5" dirty="0"/>
              <a:t>n</a:t>
            </a:r>
            <a:r>
              <a:rPr sz="4000" dirty="0"/>
              <a:t>i</a:t>
            </a:r>
            <a:r>
              <a:rPr sz="4000" spc="-15" dirty="0"/>
              <a:t>m</a:t>
            </a:r>
            <a:r>
              <a:rPr sz="4000" dirty="0"/>
              <a:t>é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34340" y="1962150"/>
            <a:ext cx="7564755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C’est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un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spectacle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FF4F4F"/>
                </a:solidFill>
                <a:latin typeface="Times New Roman"/>
                <a:cs typeface="Times New Roman"/>
              </a:rPr>
              <a:t>auquel</a:t>
            </a:r>
            <a:r>
              <a:rPr sz="3600" b="1" spc="-20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je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vais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avec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mes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amis.</a:t>
            </a:r>
            <a:endParaRPr sz="3600">
              <a:latin typeface="Times New Roman"/>
              <a:cs typeface="Times New Roman"/>
            </a:endParaRPr>
          </a:p>
          <a:p>
            <a:pPr marL="12700" marR="1513840">
              <a:lnSpc>
                <a:spcPct val="100000"/>
              </a:lnSpc>
              <a:buFont typeface="Arial"/>
              <a:buChar char="•"/>
              <a:tabLst>
                <a:tab pos="287020" algn="l"/>
              </a:tabLst>
            </a:pPr>
            <a:r>
              <a:rPr sz="3600" b="1" dirty="0">
                <a:latin typeface="Times New Roman"/>
                <a:cs typeface="Times New Roman"/>
              </a:rPr>
              <a:t>Cette </a:t>
            </a:r>
            <a:r>
              <a:rPr sz="3600" b="1" spc="-5" dirty="0">
                <a:latin typeface="Times New Roman"/>
                <a:cs typeface="Times New Roman"/>
              </a:rPr>
              <a:t>idée, </a:t>
            </a:r>
            <a:r>
              <a:rPr sz="3600" b="1" dirty="0">
                <a:solidFill>
                  <a:srgbClr val="FF4F4F"/>
                </a:solidFill>
                <a:latin typeface="Times New Roman"/>
                <a:cs typeface="Times New Roman"/>
              </a:rPr>
              <a:t>à </a:t>
            </a:r>
            <a:r>
              <a:rPr sz="3600" b="1" spc="-5" dirty="0">
                <a:solidFill>
                  <a:srgbClr val="FF4F4F"/>
                </a:solidFill>
                <a:latin typeface="Times New Roman"/>
                <a:cs typeface="Times New Roman"/>
              </a:rPr>
              <a:t>laquelle </a:t>
            </a:r>
            <a:r>
              <a:rPr sz="3600" b="1" spc="-5" dirty="0">
                <a:latin typeface="Times New Roman"/>
                <a:cs typeface="Times New Roman"/>
              </a:rPr>
              <a:t>tu tiens 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énormément,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est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très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originale.</a:t>
            </a:r>
            <a:endParaRPr sz="3600">
              <a:latin typeface="Times New Roman"/>
              <a:cs typeface="Times New Roman"/>
            </a:endParaRPr>
          </a:p>
          <a:p>
            <a:pPr marL="12700" marR="776605">
              <a:lnSpc>
                <a:spcPct val="100000"/>
              </a:lnSpc>
              <a:buFont typeface="Arial"/>
              <a:buChar char="•"/>
              <a:tabLst>
                <a:tab pos="287020" algn="l"/>
                <a:tab pos="3042285" algn="l"/>
              </a:tabLst>
            </a:pPr>
            <a:r>
              <a:rPr sz="3600" b="1" dirty="0">
                <a:latin typeface="Times New Roman"/>
                <a:cs typeface="Times New Roman"/>
              </a:rPr>
              <a:t>Les </a:t>
            </a:r>
            <a:r>
              <a:rPr sz="3600" b="1" spc="-5" dirty="0">
                <a:latin typeface="Times New Roman"/>
                <a:cs typeface="Times New Roman"/>
              </a:rPr>
              <a:t>procédés	</a:t>
            </a:r>
            <a:r>
              <a:rPr sz="3600" b="1" spc="-5" dirty="0">
                <a:solidFill>
                  <a:srgbClr val="FF4F4F"/>
                </a:solidFill>
                <a:latin typeface="Times New Roman"/>
                <a:cs typeface="Times New Roman"/>
              </a:rPr>
              <a:t>auxquels</a:t>
            </a:r>
            <a:r>
              <a:rPr sz="3600" b="1" spc="-30" dirty="0">
                <a:solidFill>
                  <a:srgbClr val="FF4F4F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vous</a:t>
            </a:r>
            <a:r>
              <a:rPr sz="3600" b="1" spc="-3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vous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référez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ont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été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créés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par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Molière.</a:t>
            </a:r>
            <a:endParaRPr sz="3600">
              <a:latin typeface="Times New Roman"/>
              <a:cs typeface="Times New Roman"/>
            </a:endParaRPr>
          </a:p>
          <a:p>
            <a:pPr marL="12700" marR="956310">
              <a:lnSpc>
                <a:spcPct val="100000"/>
              </a:lnSpc>
              <a:buFont typeface="Arial"/>
              <a:buChar char="•"/>
              <a:tabLst>
                <a:tab pos="287020" algn="l"/>
              </a:tabLst>
            </a:pPr>
            <a:r>
              <a:rPr sz="3600" b="1" dirty="0">
                <a:latin typeface="Times New Roman"/>
                <a:cs typeface="Times New Roman"/>
              </a:rPr>
              <a:t>Ces </a:t>
            </a:r>
            <a:r>
              <a:rPr sz="3600" b="1" spc="-5" dirty="0">
                <a:latin typeface="Times New Roman"/>
                <a:cs typeface="Times New Roman"/>
              </a:rPr>
              <a:t>règles, </a:t>
            </a:r>
            <a:r>
              <a:rPr sz="3600" b="1" spc="-5" dirty="0">
                <a:solidFill>
                  <a:srgbClr val="FF4F4F"/>
                </a:solidFill>
                <a:latin typeface="Times New Roman"/>
                <a:cs typeface="Times New Roman"/>
              </a:rPr>
              <a:t>auxquelles </a:t>
            </a:r>
            <a:r>
              <a:rPr sz="3600" b="1" spc="-5" dirty="0">
                <a:latin typeface="Times New Roman"/>
                <a:cs typeface="Times New Roman"/>
              </a:rPr>
              <a:t>nous </a:t>
            </a:r>
            <a:r>
              <a:rPr sz="3600" b="1" dirty="0">
                <a:latin typeface="Times New Roman"/>
                <a:cs typeface="Times New Roman"/>
              </a:rPr>
              <a:t>nous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conformons,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sont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raisonnables.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</a:t>
            </a:r>
            <a:r>
              <a:rPr dirty="0"/>
              <a:t>o</a:t>
            </a:r>
            <a:r>
              <a:rPr spc="-5" dirty="0"/>
              <a:t>m</a:t>
            </a:r>
            <a:r>
              <a:rPr dirty="0"/>
              <a:t>pl</a:t>
            </a:r>
            <a:r>
              <a:rPr spc="-15" dirty="0"/>
              <a:t>é</a:t>
            </a:r>
            <a:r>
              <a:rPr spc="5" dirty="0"/>
              <a:t>t</a:t>
            </a:r>
            <a:r>
              <a:rPr spc="-5" dirty="0"/>
              <a:t>e</a:t>
            </a:r>
            <a:r>
              <a:rPr spc="-15" dirty="0"/>
              <a:t>z</a:t>
            </a:r>
            <a:r>
              <a:rPr dirty="0"/>
              <a:t>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95580" algn="l"/>
              </a:tabLst>
            </a:pPr>
            <a:r>
              <a:rPr sz="2400" dirty="0"/>
              <a:t>C’est</a:t>
            </a:r>
            <a:r>
              <a:rPr sz="2400" spc="-15" dirty="0"/>
              <a:t> </a:t>
            </a:r>
            <a:r>
              <a:rPr sz="2400" dirty="0"/>
              <a:t>une</a:t>
            </a:r>
            <a:r>
              <a:rPr sz="2400" spc="-10" dirty="0"/>
              <a:t> </a:t>
            </a:r>
            <a:r>
              <a:rPr sz="2400" dirty="0"/>
              <a:t>ville</a:t>
            </a:r>
            <a:r>
              <a:rPr sz="2400" spc="-15" dirty="0"/>
              <a:t> </a:t>
            </a:r>
            <a:r>
              <a:rPr sz="2400" dirty="0"/>
              <a:t>que…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C’est</a:t>
            </a:r>
            <a:r>
              <a:rPr sz="2400" spc="-15" dirty="0"/>
              <a:t> </a:t>
            </a:r>
            <a:r>
              <a:rPr sz="2400" dirty="0"/>
              <a:t>une</a:t>
            </a:r>
            <a:r>
              <a:rPr sz="2400" spc="-5" dirty="0"/>
              <a:t> </a:t>
            </a:r>
            <a:r>
              <a:rPr sz="2400" dirty="0"/>
              <a:t>ville</a:t>
            </a:r>
            <a:r>
              <a:rPr sz="2400" spc="-20" dirty="0"/>
              <a:t> </a:t>
            </a:r>
            <a:r>
              <a:rPr sz="2400" dirty="0"/>
              <a:t>qui…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C’est</a:t>
            </a:r>
            <a:r>
              <a:rPr sz="2400" spc="-15" dirty="0"/>
              <a:t> </a:t>
            </a:r>
            <a:r>
              <a:rPr sz="2400" dirty="0"/>
              <a:t>une</a:t>
            </a:r>
            <a:r>
              <a:rPr sz="2400" spc="-5" dirty="0"/>
              <a:t> </a:t>
            </a:r>
            <a:r>
              <a:rPr sz="2400" dirty="0"/>
              <a:t>ville</a:t>
            </a:r>
            <a:r>
              <a:rPr sz="2400" spc="-20" dirty="0"/>
              <a:t> </a:t>
            </a:r>
            <a:r>
              <a:rPr sz="2400" dirty="0"/>
              <a:t>dont…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C’est</a:t>
            </a:r>
            <a:r>
              <a:rPr sz="2400" spc="-15" dirty="0"/>
              <a:t> </a:t>
            </a:r>
            <a:r>
              <a:rPr sz="2400" dirty="0"/>
              <a:t>une</a:t>
            </a:r>
            <a:r>
              <a:rPr sz="2400" spc="-5" dirty="0"/>
              <a:t> </a:t>
            </a:r>
            <a:r>
              <a:rPr sz="2400" dirty="0"/>
              <a:t>ville</a:t>
            </a:r>
            <a:r>
              <a:rPr sz="2400" spc="-15" dirty="0"/>
              <a:t> </a:t>
            </a:r>
            <a:r>
              <a:rPr sz="2400" spc="-5" dirty="0"/>
              <a:t>où…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Il</a:t>
            </a:r>
            <a:r>
              <a:rPr sz="2400" spc="-10" dirty="0"/>
              <a:t> </a:t>
            </a:r>
            <a:r>
              <a:rPr sz="2400" dirty="0"/>
              <a:t>n’aime</a:t>
            </a:r>
            <a:r>
              <a:rPr sz="2400" spc="-5" dirty="0"/>
              <a:t> pas </a:t>
            </a:r>
            <a:r>
              <a:rPr sz="2400" dirty="0"/>
              <a:t>les</a:t>
            </a:r>
            <a:r>
              <a:rPr sz="2400" spc="-5" dirty="0"/>
              <a:t> </a:t>
            </a:r>
            <a:r>
              <a:rPr sz="2400" dirty="0"/>
              <a:t>livres</a:t>
            </a:r>
            <a:r>
              <a:rPr sz="2400" spc="-5" dirty="0"/>
              <a:t> </a:t>
            </a:r>
            <a:r>
              <a:rPr sz="2400" dirty="0"/>
              <a:t>qui…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Il</a:t>
            </a:r>
            <a:r>
              <a:rPr sz="2400" spc="-10" dirty="0"/>
              <a:t> </a:t>
            </a:r>
            <a:r>
              <a:rPr sz="2400" dirty="0"/>
              <a:t>n’aime</a:t>
            </a:r>
            <a:r>
              <a:rPr sz="2400" spc="-5" dirty="0"/>
              <a:t> pas </a:t>
            </a:r>
            <a:r>
              <a:rPr sz="2400" dirty="0"/>
              <a:t>les</a:t>
            </a:r>
            <a:r>
              <a:rPr sz="2400" spc="-5" dirty="0"/>
              <a:t> </a:t>
            </a:r>
            <a:r>
              <a:rPr sz="2400" dirty="0"/>
              <a:t>livres</a:t>
            </a:r>
            <a:r>
              <a:rPr sz="2400" spc="-5" dirty="0"/>
              <a:t> </a:t>
            </a:r>
            <a:r>
              <a:rPr sz="2400" dirty="0"/>
              <a:t>que…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Il</a:t>
            </a:r>
            <a:r>
              <a:rPr sz="2400" spc="-15" dirty="0"/>
              <a:t> </a:t>
            </a:r>
            <a:r>
              <a:rPr sz="2400" dirty="0"/>
              <a:t>n’aime</a:t>
            </a:r>
            <a:r>
              <a:rPr sz="2400" spc="-5" dirty="0"/>
              <a:t> pas</a:t>
            </a:r>
            <a:r>
              <a:rPr sz="2400" spc="-10" dirty="0"/>
              <a:t> </a:t>
            </a:r>
            <a:r>
              <a:rPr sz="2400" dirty="0"/>
              <a:t>les</a:t>
            </a:r>
            <a:r>
              <a:rPr sz="2400" spc="-5" dirty="0"/>
              <a:t> </a:t>
            </a:r>
            <a:r>
              <a:rPr sz="2400" dirty="0"/>
              <a:t>livres</a:t>
            </a:r>
            <a:r>
              <a:rPr sz="2400" spc="-10" dirty="0"/>
              <a:t> </a:t>
            </a:r>
            <a:r>
              <a:rPr sz="2400" dirty="0"/>
              <a:t>dont…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J’ai</a:t>
            </a:r>
            <a:r>
              <a:rPr sz="2400" spc="-10" dirty="0"/>
              <a:t> </a:t>
            </a:r>
            <a:r>
              <a:rPr sz="2400" dirty="0"/>
              <a:t>vu</a:t>
            </a:r>
            <a:r>
              <a:rPr sz="2400" spc="-10" dirty="0"/>
              <a:t> </a:t>
            </a:r>
            <a:r>
              <a:rPr sz="2400" dirty="0"/>
              <a:t>la</a:t>
            </a:r>
            <a:r>
              <a:rPr sz="2400" spc="-10" dirty="0"/>
              <a:t> </a:t>
            </a:r>
            <a:r>
              <a:rPr sz="2400" dirty="0"/>
              <a:t>cascade</a:t>
            </a:r>
            <a:r>
              <a:rPr sz="2400" spc="-10" dirty="0"/>
              <a:t> </a:t>
            </a:r>
            <a:r>
              <a:rPr sz="2400" dirty="0"/>
              <a:t>qui…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J’ai</a:t>
            </a:r>
            <a:r>
              <a:rPr sz="2400" spc="-10" dirty="0"/>
              <a:t> </a:t>
            </a:r>
            <a:r>
              <a:rPr sz="2400" dirty="0"/>
              <a:t>vu</a:t>
            </a:r>
            <a:r>
              <a:rPr sz="2400" spc="-10" dirty="0"/>
              <a:t> </a:t>
            </a:r>
            <a:r>
              <a:rPr sz="2400" dirty="0"/>
              <a:t>la</a:t>
            </a:r>
            <a:r>
              <a:rPr sz="2400" spc="-5" dirty="0"/>
              <a:t> </a:t>
            </a:r>
            <a:r>
              <a:rPr sz="2400" dirty="0"/>
              <a:t>cascade</a:t>
            </a:r>
            <a:r>
              <a:rPr sz="2400" spc="-15" dirty="0"/>
              <a:t> </a:t>
            </a:r>
            <a:r>
              <a:rPr sz="2400" dirty="0"/>
              <a:t>que…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J’ai</a:t>
            </a:r>
            <a:r>
              <a:rPr sz="2400" spc="-10" dirty="0"/>
              <a:t> </a:t>
            </a:r>
            <a:r>
              <a:rPr sz="2400" dirty="0"/>
              <a:t>vu</a:t>
            </a:r>
            <a:r>
              <a:rPr sz="2400" spc="-10" dirty="0"/>
              <a:t> </a:t>
            </a:r>
            <a:r>
              <a:rPr sz="2400" dirty="0"/>
              <a:t>la</a:t>
            </a:r>
            <a:r>
              <a:rPr sz="2400" spc="-10" dirty="0"/>
              <a:t> </a:t>
            </a:r>
            <a:r>
              <a:rPr sz="2400" dirty="0"/>
              <a:t>cascade</a:t>
            </a:r>
            <a:r>
              <a:rPr sz="2400" spc="-10" dirty="0"/>
              <a:t> </a:t>
            </a:r>
            <a:r>
              <a:rPr sz="2400" dirty="0"/>
              <a:t>où…</a:t>
            </a:r>
            <a:endParaRPr sz="2400"/>
          </a:p>
          <a:p>
            <a:pPr marL="120014" indent="-107950">
              <a:lnSpc>
                <a:spcPct val="100000"/>
              </a:lnSpc>
              <a:buFont typeface="Arial"/>
              <a:buChar char="•"/>
              <a:tabLst>
                <a:tab pos="120650" algn="l"/>
              </a:tabLst>
            </a:pPr>
            <a:r>
              <a:rPr sz="2400" dirty="0"/>
              <a:t>J’ai</a:t>
            </a:r>
            <a:r>
              <a:rPr sz="2400" spc="-10" dirty="0"/>
              <a:t> </a:t>
            </a:r>
            <a:r>
              <a:rPr sz="2400" dirty="0"/>
              <a:t>vu</a:t>
            </a:r>
            <a:r>
              <a:rPr sz="2400" spc="-10" dirty="0"/>
              <a:t> </a:t>
            </a:r>
            <a:r>
              <a:rPr sz="2400" dirty="0"/>
              <a:t>la</a:t>
            </a:r>
            <a:r>
              <a:rPr sz="2400" spc="-10" dirty="0"/>
              <a:t> </a:t>
            </a:r>
            <a:r>
              <a:rPr sz="2400" dirty="0"/>
              <a:t>cascade</a:t>
            </a:r>
            <a:r>
              <a:rPr sz="2400" spc="-10" dirty="0"/>
              <a:t> </a:t>
            </a:r>
            <a:r>
              <a:rPr sz="2400" dirty="0"/>
              <a:t>dont…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669" y="2110740"/>
            <a:ext cx="8016240" cy="4458970"/>
          </a:xfrm>
          <a:prstGeom prst="rect">
            <a:avLst/>
          </a:prstGeom>
        </p:spPr>
        <p:txBody>
          <a:bodyPr vert="horz" wrap="square" lIns="0" tIns="298450" rIns="0" bIns="0" rtlCol="0">
            <a:spAutoFit/>
          </a:bodyPr>
          <a:lstStyle/>
          <a:p>
            <a:pPr marL="173355" indent="-161290">
              <a:lnSpc>
                <a:spcPct val="100000"/>
              </a:lnSpc>
              <a:spcBef>
                <a:spcPts val="2350"/>
              </a:spcBef>
              <a:buSzPct val="97222"/>
              <a:buFont typeface="Arial"/>
              <a:buChar char="•"/>
              <a:tabLst>
                <a:tab pos="173990" algn="l"/>
              </a:tabLst>
            </a:pPr>
            <a:r>
              <a:rPr sz="3600" b="1" dirty="0">
                <a:latin typeface="Times New Roman"/>
                <a:cs typeface="Times New Roman"/>
              </a:rPr>
              <a:t>Tu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lis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un article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qui</a:t>
            </a:r>
            <a:r>
              <a:rPr sz="3600" b="1" spc="-2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incrimine l’élitisme</a:t>
            </a:r>
            <a:r>
              <a:rPr sz="3600" spc="-5" dirty="0">
                <a:latin typeface="Times New Roman"/>
                <a:cs typeface="Times New Roman"/>
              </a:rPr>
              <a:t>.</a:t>
            </a:r>
            <a:endParaRPr sz="3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2250"/>
              </a:spcBef>
              <a:buSzPct val="97222"/>
              <a:buFont typeface="Arial"/>
              <a:buChar char="•"/>
              <a:tabLst>
                <a:tab pos="287020" algn="l"/>
              </a:tabLst>
            </a:pPr>
            <a:r>
              <a:rPr sz="3600" b="1" spc="5" dirty="0">
                <a:latin typeface="Times New Roman"/>
                <a:cs typeface="Times New Roman"/>
              </a:rPr>
              <a:t>Ce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sont des histoires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qui</a:t>
            </a:r>
            <a:r>
              <a:rPr sz="3600" b="1" spc="-10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nous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touchent</a:t>
            </a:r>
            <a:r>
              <a:rPr sz="3600" spc="-5" dirty="0">
                <a:latin typeface="Times New Roman"/>
                <a:cs typeface="Times New Roman"/>
              </a:rPr>
              <a:t>.</a:t>
            </a:r>
            <a:endParaRPr sz="3600">
              <a:latin typeface="Times New Roman"/>
              <a:cs typeface="Times New Roman"/>
            </a:endParaRPr>
          </a:p>
          <a:p>
            <a:pPr marL="12700" marR="62230">
              <a:lnSpc>
                <a:spcPct val="100000"/>
              </a:lnSpc>
              <a:spcBef>
                <a:spcPts val="2250"/>
              </a:spcBef>
              <a:buSzPct val="97222"/>
              <a:buFont typeface="Arial"/>
              <a:buChar char="•"/>
              <a:tabLst>
                <a:tab pos="287020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Il déteste ceux </a:t>
            </a:r>
            <a:r>
              <a:rPr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qui </a:t>
            </a:r>
            <a:r>
              <a:rPr sz="3600" b="1" spc="-5" dirty="0">
                <a:latin typeface="Times New Roman"/>
                <a:cs typeface="Times New Roman"/>
              </a:rPr>
              <a:t>ne tiennent pas leurs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promesses.</a:t>
            </a:r>
            <a:endParaRPr sz="3600">
              <a:latin typeface="Times New Roman"/>
              <a:cs typeface="Times New Roman"/>
            </a:endParaRPr>
          </a:p>
          <a:p>
            <a:pPr marL="12700" marR="938530">
              <a:lnSpc>
                <a:spcPct val="100000"/>
              </a:lnSpc>
              <a:spcBef>
                <a:spcPts val="2240"/>
              </a:spcBef>
              <a:buSzPct val="97222"/>
              <a:buFont typeface="Arial"/>
              <a:buChar char="•"/>
              <a:tabLst>
                <a:tab pos="287020" algn="l"/>
              </a:tabLst>
            </a:pPr>
            <a:r>
              <a:rPr sz="3600" b="1" dirty="0">
                <a:latin typeface="Times New Roman"/>
                <a:cs typeface="Times New Roman"/>
              </a:rPr>
              <a:t>Je me </a:t>
            </a:r>
            <a:r>
              <a:rPr sz="3600" b="1" spc="-5" dirty="0">
                <a:latin typeface="Times New Roman"/>
                <a:cs typeface="Times New Roman"/>
              </a:rPr>
              <a:t>demande </a:t>
            </a:r>
            <a:r>
              <a:rPr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qui </a:t>
            </a:r>
            <a:r>
              <a:rPr sz="3600" b="1" spc="-5" dirty="0">
                <a:latin typeface="Times New Roman"/>
                <a:cs typeface="Times New Roman"/>
              </a:rPr>
              <a:t>voudrait </a:t>
            </a:r>
            <a:r>
              <a:rPr sz="3600" b="1" dirty="0">
                <a:latin typeface="Times New Roman"/>
                <a:cs typeface="Times New Roman"/>
              </a:rPr>
              <a:t>un </a:t>
            </a:r>
            <a:r>
              <a:rPr sz="3600" b="1" spc="-5" dirty="0">
                <a:latin typeface="Times New Roman"/>
                <a:cs typeface="Times New Roman"/>
              </a:rPr>
              <a:t>tel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emploi.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2869" y="948690"/>
            <a:ext cx="23298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0A5294"/>
                </a:solidFill>
              </a:rPr>
              <a:t>QUI</a:t>
            </a:r>
            <a:r>
              <a:rPr sz="3600" spc="-30" dirty="0">
                <a:solidFill>
                  <a:srgbClr val="0A5294"/>
                </a:solidFill>
              </a:rPr>
              <a:t> </a:t>
            </a:r>
            <a:r>
              <a:rPr sz="3600" dirty="0"/>
              <a:t>(</a:t>
            </a:r>
            <a:r>
              <a:rPr sz="3600" spc="-40" dirty="0"/>
              <a:t> </a:t>
            </a:r>
            <a:r>
              <a:rPr sz="3600" spc="-5" dirty="0"/>
              <a:t>sujet</a:t>
            </a:r>
            <a:r>
              <a:rPr b="0" spc="-5" dirty="0">
                <a:latin typeface="Times New Roman"/>
                <a:cs typeface="Times New Roman"/>
              </a:rPr>
              <a:t>)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0469" y="871220"/>
            <a:ext cx="5825490" cy="1061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0A5294"/>
                </a:solidFill>
              </a:rPr>
              <a:t>QUI</a:t>
            </a:r>
            <a:r>
              <a:rPr sz="3600" spc="-110" dirty="0">
                <a:solidFill>
                  <a:srgbClr val="0A5294"/>
                </a:solidFill>
              </a:rPr>
              <a:t> </a:t>
            </a:r>
            <a:r>
              <a:rPr sz="3200" dirty="0"/>
              <a:t>(complément</a:t>
            </a:r>
            <a:r>
              <a:rPr sz="3200" spc="-10" dirty="0"/>
              <a:t> </a:t>
            </a:r>
            <a:r>
              <a:rPr sz="3200" dirty="0"/>
              <a:t>d’objet</a:t>
            </a:r>
            <a:r>
              <a:rPr sz="3200" spc="-10" dirty="0"/>
              <a:t> </a:t>
            </a:r>
            <a:r>
              <a:rPr sz="3200" dirty="0"/>
              <a:t>direct, </a:t>
            </a:r>
            <a:r>
              <a:rPr sz="3200" spc="-785" dirty="0"/>
              <a:t> </a:t>
            </a:r>
            <a:r>
              <a:rPr sz="3200" dirty="0"/>
              <a:t>remplace</a:t>
            </a:r>
            <a:r>
              <a:rPr sz="3200" spc="5" dirty="0"/>
              <a:t> </a:t>
            </a:r>
            <a:r>
              <a:rPr sz="3200" dirty="0"/>
              <a:t>nom </a:t>
            </a:r>
            <a:r>
              <a:rPr sz="3200" spc="-5" dirty="0"/>
              <a:t>de</a:t>
            </a:r>
            <a:r>
              <a:rPr sz="3200" spc="15" dirty="0"/>
              <a:t> </a:t>
            </a:r>
            <a:r>
              <a:rPr sz="3200" dirty="0"/>
              <a:t>personne)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1220469" y="2320290"/>
            <a:ext cx="6806565" cy="369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8380" marR="2867025" indent="101600">
              <a:lnSpc>
                <a:spcPct val="100000"/>
              </a:lnSpc>
              <a:spcBef>
                <a:spcPts val="100"/>
              </a:spcBef>
            </a:pPr>
            <a:r>
              <a:rPr sz="3200" b="1" spc="5" dirty="0">
                <a:latin typeface="Times New Roman"/>
                <a:cs typeface="Times New Roman"/>
              </a:rPr>
              <a:t>en</a:t>
            </a:r>
            <a:r>
              <a:rPr sz="3200" b="1" spc="-6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interrogation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indirecte: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ts val="4320"/>
              </a:lnSpc>
            </a:pPr>
            <a:r>
              <a:rPr sz="4000" b="1" spc="-5" dirty="0">
                <a:latin typeface="Times New Roman"/>
                <a:cs typeface="Times New Roman"/>
              </a:rPr>
              <a:t>Elle</a:t>
            </a:r>
            <a:r>
              <a:rPr sz="4000" b="1" spc="-10" dirty="0">
                <a:latin typeface="Times New Roman"/>
                <a:cs typeface="Times New Roman"/>
              </a:rPr>
              <a:t> me</a:t>
            </a:r>
            <a:r>
              <a:rPr sz="4000" b="1" spc="-15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demande</a:t>
            </a:r>
            <a:r>
              <a:rPr sz="4000" b="1" spc="-20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qui</a:t>
            </a:r>
            <a:r>
              <a:rPr sz="4000" b="1" spc="-1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je</a:t>
            </a:r>
            <a:r>
              <a:rPr sz="4000" b="1" spc="-5" dirty="0">
                <a:latin typeface="Times New Roman"/>
                <a:cs typeface="Times New Roman"/>
              </a:rPr>
              <a:t> préfère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4000" b="1" spc="-5" dirty="0">
                <a:latin typeface="Times New Roman"/>
                <a:cs typeface="Times New Roman"/>
              </a:rPr>
              <a:t>des</a:t>
            </a:r>
            <a:r>
              <a:rPr sz="4000" b="1" spc="-15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deux</a:t>
            </a:r>
            <a:r>
              <a:rPr sz="4000" b="1" spc="-10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soeurs</a:t>
            </a:r>
            <a:r>
              <a:rPr sz="4000" spc="-5" dirty="0">
                <a:latin typeface="Times New Roman"/>
                <a:cs typeface="Times New Roman"/>
              </a:rPr>
              <a:t>.</a:t>
            </a:r>
            <a:endParaRPr sz="4000">
              <a:latin typeface="Times New Roman"/>
              <a:cs typeface="Times New Roman"/>
            </a:endParaRPr>
          </a:p>
          <a:p>
            <a:pPr marL="12700" marR="634365">
              <a:lnSpc>
                <a:spcPct val="100000"/>
              </a:lnSpc>
              <a:spcBef>
                <a:spcPts val="2500"/>
              </a:spcBef>
            </a:pPr>
            <a:r>
              <a:rPr sz="4000" b="1" spc="-5" dirty="0">
                <a:latin typeface="Times New Roman"/>
                <a:cs typeface="Times New Roman"/>
              </a:rPr>
              <a:t>Yvonne</a:t>
            </a:r>
            <a:r>
              <a:rPr sz="4000" b="1" spc="-2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veut</a:t>
            </a:r>
            <a:r>
              <a:rPr sz="4000" b="1" spc="-1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savoir</a:t>
            </a:r>
            <a:r>
              <a:rPr sz="4000" b="1" spc="-25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qui</a:t>
            </a:r>
            <a:r>
              <a:rPr sz="4000" b="1" spc="-1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nous </a:t>
            </a:r>
            <a:r>
              <a:rPr sz="4000" b="1" spc="-98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avons</a:t>
            </a:r>
            <a:r>
              <a:rPr sz="4000" b="1" spc="-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voté.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269" y="720090"/>
            <a:ext cx="743585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" dirty="0">
                <a:solidFill>
                  <a:srgbClr val="0A5294"/>
                </a:solidFill>
              </a:rPr>
              <a:t>QUE/QU’</a:t>
            </a:r>
            <a:r>
              <a:rPr sz="4000" spc="-114" dirty="0">
                <a:solidFill>
                  <a:srgbClr val="0A5294"/>
                </a:solidFill>
              </a:rPr>
              <a:t> </a:t>
            </a:r>
            <a:r>
              <a:rPr sz="3600" b="0" spc="-5" dirty="0">
                <a:latin typeface="Times New Roman"/>
                <a:cs typeface="Times New Roman"/>
              </a:rPr>
              <a:t>(complément</a:t>
            </a:r>
            <a:r>
              <a:rPr sz="3600" b="0" spc="-15" dirty="0">
                <a:latin typeface="Times New Roman"/>
                <a:cs typeface="Times New Roman"/>
              </a:rPr>
              <a:t> </a:t>
            </a:r>
            <a:r>
              <a:rPr sz="3600" b="0" spc="-5" dirty="0">
                <a:latin typeface="Times New Roman"/>
                <a:cs typeface="Times New Roman"/>
              </a:rPr>
              <a:t>d’objet direct)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0829" y="1577340"/>
            <a:ext cx="8423910" cy="4174490"/>
          </a:xfrm>
          <a:prstGeom prst="rect">
            <a:avLst/>
          </a:prstGeom>
        </p:spPr>
        <p:txBody>
          <a:bodyPr vert="horz" wrap="square" lIns="0" tIns="18415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45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C’est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une</a:t>
            </a:r>
            <a:r>
              <a:rPr sz="3600" b="1" spc="-5" dirty="0">
                <a:latin typeface="Times New Roman"/>
                <a:cs typeface="Times New Roman"/>
              </a:rPr>
              <a:t> fille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que </a:t>
            </a:r>
            <a:r>
              <a:rPr sz="3600" b="1" dirty="0">
                <a:latin typeface="Times New Roman"/>
                <a:cs typeface="Times New Roman"/>
              </a:rPr>
              <a:t>je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vois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tous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les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jours.</a:t>
            </a:r>
            <a:endParaRPr sz="3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135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Il n’accepte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pas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l’offre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que</a:t>
            </a:r>
            <a:r>
              <a:rPr sz="3600" b="1" spc="-1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tu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lui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as faite.</a:t>
            </a:r>
            <a:endParaRPr sz="3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135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Nous connaissons</a:t>
            </a:r>
            <a:r>
              <a:rPr sz="3600" b="1" spc="1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la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chanson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qu’</a:t>
            </a:r>
            <a:r>
              <a:rPr sz="3600" b="1" spc="-5" dirty="0">
                <a:latin typeface="Times New Roman"/>
                <a:cs typeface="Times New Roman"/>
              </a:rPr>
              <a:t>il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écoute.</a:t>
            </a:r>
            <a:endParaRPr sz="3600">
              <a:latin typeface="Times New Roman"/>
              <a:cs typeface="Times New Roman"/>
            </a:endParaRPr>
          </a:p>
          <a:p>
            <a:pPr marL="12700" marR="998219">
              <a:lnSpc>
                <a:spcPct val="100000"/>
              </a:lnSpc>
              <a:spcBef>
                <a:spcPts val="135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dirty="0">
                <a:latin typeface="Times New Roman"/>
                <a:cs typeface="Times New Roman"/>
              </a:rPr>
              <a:t>Je </a:t>
            </a:r>
            <a:r>
              <a:rPr sz="3600" b="1" spc="-10" dirty="0">
                <a:latin typeface="Times New Roman"/>
                <a:cs typeface="Times New Roman"/>
              </a:rPr>
              <a:t>la </a:t>
            </a:r>
            <a:r>
              <a:rPr sz="3600" b="1" spc="-5" dirty="0">
                <a:latin typeface="Times New Roman"/>
                <a:cs typeface="Times New Roman"/>
              </a:rPr>
              <a:t>remercie </a:t>
            </a:r>
            <a:r>
              <a:rPr sz="3600" b="1" dirty="0">
                <a:latin typeface="Times New Roman"/>
                <a:cs typeface="Times New Roman"/>
              </a:rPr>
              <a:t>du </a:t>
            </a:r>
            <a:r>
              <a:rPr sz="3600" b="1" spc="-5" dirty="0">
                <a:latin typeface="Times New Roman"/>
                <a:cs typeface="Times New Roman"/>
              </a:rPr>
              <a:t>service 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qu’</a:t>
            </a:r>
            <a:r>
              <a:rPr sz="3600" b="1" spc="-5" dirty="0">
                <a:latin typeface="Times New Roman"/>
                <a:cs typeface="Times New Roman"/>
              </a:rPr>
              <a:t>elle m’a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rendu.</a:t>
            </a:r>
            <a:endParaRPr sz="36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1350"/>
              </a:spcBef>
              <a:buFont typeface="Arial"/>
              <a:buChar char="•"/>
              <a:tabLst>
                <a:tab pos="287020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Merveilleuses, les toiles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qu’</a:t>
            </a:r>
            <a:r>
              <a:rPr sz="3600" b="1" spc="-5" dirty="0">
                <a:latin typeface="Times New Roman"/>
                <a:cs typeface="Times New Roman"/>
              </a:rPr>
              <a:t>ils</a:t>
            </a:r>
            <a:r>
              <a:rPr sz="3600" b="1" spc="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ont </a:t>
            </a:r>
            <a:r>
              <a:rPr sz="3600" b="1" spc="-5" dirty="0">
                <a:latin typeface="Times New Roman"/>
                <a:cs typeface="Times New Roman"/>
              </a:rPr>
              <a:t>peintes</a:t>
            </a:r>
            <a:r>
              <a:rPr sz="3600" spc="-5" dirty="0">
                <a:latin typeface="Times New Roman"/>
                <a:cs typeface="Times New Roman"/>
              </a:rPr>
              <a:t>!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1" y="1798320"/>
            <a:ext cx="8386444" cy="41857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49960">
              <a:lnSpc>
                <a:spcPct val="100000"/>
              </a:lnSpc>
              <a:spcBef>
                <a:spcPts val="100"/>
              </a:spcBef>
              <a:buSzPct val="88888"/>
              <a:buFont typeface="Times New Roman"/>
              <a:buAutoNum type="arabicPeriod"/>
              <a:tabLst>
                <a:tab pos="421640" algn="l"/>
              </a:tabLst>
            </a:pPr>
            <a:r>
              <a:rPr sz="3600" b="1" spc="-5" dirty="0">
                <a:solidFill>
                  <a:srgbClr val="0A5294"/>
                </a:solidFill>
                <a:latin typeface="Times New Roman"/>
                <a:cs typeface="Times New Roman"/>
              </a:rPr>
              <a:t>QUE </a:t>
            </a:r>
            <a:r>
              <a:rPr sz="3600" b="1" spc="-5" dirty="0">
                <a:latin typeface="Times New Roman"/>
                <a:cs typeface="Times New Roman"/>
              </a:rPr>
              <a:t>exclut un </a:t>
            </a:r>
            <a:r>
              <a:rPr sz="3600" b="1" dirty="0">
                <a:latin typeface="Times New Roman"/>
                <a:cs typeface="Times New Roman"/>
              </a:rPr>
              <a:t>autre complément 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d’objet direct;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lang="en-US" sz="3600" b="1" dirty="0" smtClean="0">
                <a:latin typeface="Times New Roman"/>
                <a:cs typeface="Times New Roman"/>
              </a:rPr>
              <a:t>Que </a:t>
            </a:r>
            <a:r>
              <a:rPr lang="en-US" sz="3600" b="1" dirty="0" err="1" smtClean="0">
                <a:latin typeface="Times New Roman"/>
                <a:cs typeface="Times New Roman"/>
              </a:rPr>
              <a:t>agit</a:t>
            </a:r>
            <a:r>
              <a:rPr lang="en-US" sz="3600" b="1" dirty="0" smtClean="0">
                <a:latin typeface="Times New Roman"/>
                <a:cs typeface="Times New Roman"/>
              </a:rPr>
              <a:t> </a:t>
            </a:r>
            <a:r>
              <a:rPr lang="en-US" sz="3600" b="1" dirty="0" err="1" smtClean="0">
                <a:latin typeface="Times New Roman"/>
                <a:cs typeface="Times New Roman"/>
              </a:rPr>
              <a:t>s’il</a:t>
            </a:r>
            <a:r>
              <a:rPr lang="en-US" sz="3600" b="1" dirty="0" smtClean="0">
                <a:latin typeface="Times New Roman"/>
                <a:cs typeface="Times New Roman"/>
              </a:rPr>
              <a:t> y a </a:t>
            </a:r>
            <a:r>
              <a:rPr lang="en-US" sz="3600" b="1" dirty="0" err="1" smtClean="0">
                <a:latin typeface="Times New Roman"/>
                <a:cs typeface="Times New Roman"/>
              </a:rPr>
              <a:t>deux</a:t>
            </a:r>
            <a:r>
              <a:rPr lang="en-US" sz="3600" b="1" dirty="0" smtClean="0">
                <a:latin typeface="Times New Roman"/>
                <a:cs typeface="Times New Roman"/>
              </a:rPr>
              <a:t> </a:t>
            </a:r>
            <a:r>
              <a:rPr lang="en-US" sz="3600" b="1" dirty="0" err="1" smtClean="0">
                <a:latin typeface="Times New Roman"/>
                <a:cs typeface="Times New Roman"/>
              </a:rPr>
              <a:t>sujets</a:t>
            </a:r>
            <a:r>
              <a:rPr lang="en-US" sz="3600" b="1" dirty="0" smtClean="0">
                <a:latin typeface="Times New Roman"/>
                <a:cs typeface="Times New Roman"/>
              </a:rPr>
              <a:t> </a:t>
            </a:r>
            <a:r>
              <a:rPr lang="en-US" sz="3600" b="1" dirty="0" err="1" smtClean="0">
                <a:latin typeface="Times New Roman"/>
                <a:cs typeface="Times New Roman"/>
              </a:rPr>
              <a:t>dans</a:t>
            </a:r>
            <a:r>
              <a:rPr lang="en-US" sz="3600" b="1" dirty="0" smtClean="0">
                <a:latin typeface="Times New Roman"/>
                <a:cs typeface="Times New Roman"/>
              </a:rPr>
              <a:t> la phrase </a:t>
            </a:r>
          </a:p>
          <a:p>
            <a:pPr marL="12700" marR="949960">
              <a:lnSpc>
                <a:spcPct val="100000"/>
              </a:lnSpc>
              <a:spcBef>
                <a:spcPts val="100"/>
              </a:spcBef>
              <a:buSzPct val="88888"/>
              <a:buFont typeface="Times New Roman"/>
              <a:buAutoNum type="arabicPeriod"/>
              <a:tabLst>
                <a:tab pos="421640" algn="l"/>
              </a:tabLst>
            </a:pPr>
            <a:r>
              <a:rPr sz="3600" b="1" spc="-5" dirty="0" err="1" smtClean="0">
                <a:latin typeface="Times New Roman"/>
                <a:cs typeface="Times New Roman"/>
              </a:rPr>
              <a:t>Devant</a:t>
            </a:r>
            <a:r>
              <a:rPr sz="3600" b="1" spc="-5" dirty="0" smtClean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un temps composé </a:t>
            </a:r>
            <a:r>
              <a:rPr sz="3600" b="1" spc="-5" dirty="0">
                <a:latin typeface="Times New Roman"/>
                <a:cs typeface="Times New Roman"/>
              </a:rPr>
              <a:t>avec AVOIR,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A5294"/>
                </a:solidFill>
                <a:latin typeface="Times New Roman"/>
                <a:cs typeface="Times New Roman"/>
              </a:rPr>
              <a:t>que </a:t>
            </a:r>
            <a:r>
              <a:rPr sz="3600" b="1" spc="-5" dirty="0">
                <a:latin typeface="Times New Roman"/>
                <a:cs typeface="Times New Roman"/>
              </a:rPr>
              <a:t>impose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l’accord </a:t>
            </a:r>
            <a:r>
              <a:rPr sz="3600" b="1" dirty="0">
                <a:latin typeface="Times New Roman"/>
                <a:cs typeface="Times New Roman"/>
              </a:rPr>
              <a:t>du</a:t>
            </a:r>
            <a:r>
              <a:rPr sz="3600" b="1" spc="-5" dirty="0">
                <a:latin typeface="Times New Roman"/>
                <a:cs typeface="Times New Roman"/>
              </a:rPr>
              <a:t> participe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passé: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40"/>
              </a:spcBef>
            </a:pPr>
            <a:r>
              <a:rPr sz="3600" b="1" dirty="0">
                <a:latin typeface="Times New Roman"/>
                <a:cs typeface="Times New Roman"/>
              </a:rPr>
              <a:t>La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lettre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que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j’ai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écrit</a:t>
            </a:r>
            <a:r>
              <a:rPr sz="36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e</a:t>
            </a:r>
            <a:r>
              <a:rPr sz="3600" spc="-5" dirty="0">
                <a:latin typeface="Times New Roman"/>
                <a:cs typeface="Times New Roman"/>
              </a:rPr>
              <a:t>.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19679" y="1010920"/>
            <a:ext cx="4173854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5" dirty="0">
                <a:solidFill>
                  <a:srgbClr val="006600"/>
                </a:solidFill>
                <a:latin typeface="Calibri"/>
                <a:cs typeface="Calibri"/>
              </a:rPr>
              <a:t>O</a:t>
            </a:r>
            <a:r>
              <a:rPr sz="5000" spc="5" dirty="0">
                <a:solidFill>
                  <a:srgbClr val="006600"/>
                </a:solidFill>
                <a:latin typeface="Calibri"/>
                <a:cs typeface="Calibri"/>
              </a:rPr>
              <a:t>B</a:t>
            </a:r>
            <a:r>
              <a:rPr sz="5000" spc="-5" dirty="0">
                <a:solidFill>
                  <a:srgbClr val="006600"/>
                </a:solidFill>
                <a:latin typeface="Calibri"/>
                <a:cs typeface="Calibri"/>
              </a:rPr>
              <a:t>S</a:t>
            </a:r>
            <a:r>
              <a:rPr sz="5000" dirty="0">
                <a:solidFill>
                  <a:srgbClr val="006600"/>
                </a:solidFill>
                <a:latin typeface="Calibri"/>
                <a:cs typeface="Calibri"/>
              </a:rPr>
              <a:t>E</a:t>
            </a:r>
            <a:r>
              <a:rPr sz="5000" spc="5" dirty="0">
                <a:solidFill>
                  <a:srgbClr val="006600"/>
                </a:solidFill>
                <a:latin typeface="Calibri"/>
                <a:cs typeface="Calibri"/>
              </a:rPr>
              <a:t>R</a:t>
            </a:r>
            <a:r>
              <a:rPr sz="5000" dirty="0">
                <a:solidFill>
                  <a:srgbClr val="006600"/>
                </a:solidFill>
                <a:latin typeface="Calibri"/>
                <a:cs typeface="Calibri"/>
              </a:rPr>
              <a:t>V</a:t>
            </a:r>
            <a:r>
              <a:rPr sz="5000" spc="10" dirty="0">
                <a:solidFill>
                  <a:srgbClr val="006600"/>
                </a:solidFill>
                <a:latin typeface="Calibri"/>
                <a:cs typeface="Calibri"/>
              </a:rPr>
              <a:t>A</a:t>
            </a:r>
            <a:r>
              <a:rPr sz="5000" spc="-10" dirty="0">
                <a:solidFill>
                  <a:srgbClr val="006600"/>
                </a:solidFill>
                <a:latin typeface="Calibri"/>
                <a:cs typeface="Calibri"/>
              </a:rPr>
              <a:t>T</a:t>
            </a:r>
            <a:r>
              <a:rPr sz="5000" spc="-5" dirty="0">
                <a:solidFill>
                  <a:srgbClr val="006600"/>
                </a:solidFill>
                <a:latin typeface="Calibri"/>
                <a:cs typeface="Calibri"/>
              </a:rPr>
              <a:t>I</a:t>
            </a:r>
            <a:r>
              <a:rPr sz="5000" spc="5" dirty="0">
                <a:solidFill>
                  <a:srgbClr val="006600"/>
                </a:solidFill>
                <a:latin typeface="Calibri"/>
                <a:cs typeface="Calibri"/>
              </a:rPr>
              <a:t>ON</a:t>
            </a:r>
            <a:r>
              <a:rPr sz="5000" dirty="0">
                <a:solidFill>
                  <a:srgbClr val="006600"/>
                </a:solidFill>
                <a:latin typeface="Calibri"/>
                <a:cs typeface="Calibri"/>
              </a:rPr>
              <a:t>S</a:t>
            </a:r>
            <a:endParaRPr sz="5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84250" y="2329180"/>
            <a:ext cx="6927850" cy="19710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99465">
              <a:lnSpc>
                <a:spcPct val="122800"/>
              </a:lnSpc>
              <a:spcBef>
                <a:spcPts val="95"/>
              </a:spcBef>
              <a:buClr>
                <a:srgbClr val="0ACFD8"/>
              </a:buClr>
              <a:buSzPct val="94230"/>
              <a:buFont typeface="Wingdings 2"/>
              <a:buChar char=""/>
              <a:tabLst>
                <a:tab pos="285750" algn="l"/>
              </a:tabLst>
            </a:pP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À </a:t>
            </a:r>
            <a:r>
              <a:rPr sz="2600" b="1" dirty="0">
                <a:solidFill>
                  <a:srgbClr val="CC3300"/>
                </a:solidFill>
                <a:latin typeface="Constantia"/>
                <a:cs typeface="Constantia"/>
              </a:rPr>
              <a:t>quoi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, de </a:t>
            </a:r>
            <a:r>
              <a:rPr sz="2600" b="1" spc="-5" dirty="0">
                <a:solidFill>
                  <a:srgbClr val="CC3300"/>
                </a:solidFill>
                <a:latin typeface="Constantia"/>
                <a:cs typeface="Constantia"/>
              </a:rPr>
              <a:t>quoi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, </a:t>
            </a:r>
            <a:r>
              <a:rPr sz="2600" b="1" spc="5" dirty="0">
                <a:solidFill>
                  <a:srgbClr val="006600"/>
                </a:solidFill>
                <a:latin typeface="Constantia"/>
                <a:cs typeface="Constantia"/>
              </a:rPr>
              <a:t>en </a:t>
            </a:r>
            <a:r>
              <a:rPr sz="2600" b="1" spc="-5" dirty="0">
                <a:solidFill>
                  <a:srgbClr val="CC3300"/>
                </a:solidFill>
                <a:latin typeface="Constantia"/>
                <a:cs typeface="Constantia"/>
              </a:rPr>
              <a:t>quoi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, 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sur </a:t>
            </a:r>
            <a:r>
              <a:rPr sz="2600" b="1" dirty="0">
                <a:solidFill>
                  <a:srgbClr val="CC3300"/>
                </a:solidFill>
                <a:latin typeface="Constantia"/>
                <a:cs typeface="Constantia"/>
              </a:rPr>
              <a:t>quoi 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etc. </a:t>
            </a:r>
            <a:r>
              <a:rPr sz="2600" b="1" spc="-610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Exemples:</a:t>
            </a:r>
            <a:endParaRPr sz="2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Il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veut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 savoir</a:t>
            </a:r>
            <a:r>
              <a:rPr sz="2600" b="1" spc="-10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de 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quoi</a:t>
            </a:r>
            <a:r>
              <a:rPr sz="2600" b="1" spc="5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vous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 parlez.</a:t>
            </a:r>
            <a:endParaRPr sz="2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Je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 ne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 sais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pas</a:t>
            </a:r>
            <a:r>
              <a:rPr sz="2600" b="1" spc="-10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sur</a:t>
            </a:r>
            <a:r>
              <a:rPr sz="2600" b="1" spc="-10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quoi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2600" b="1" spc="-5" dirty="0">
                <a:solidFill>
                  <a:srgbClr val="006600"/>
                </a:solidFill>
                <a:latin typeface="Constantia"/>
                <a:cs typeface="Constantia"/>
              </a:rPr>
              <a:t>elle </a:t>
            </a:r>
            <a:r>
              <a:rPr sz="2600" b="1" dirty="0">
                <a:solidFill>
                  <a:srgbClr val="006600"/>
                </a:solidFill>
                <a:latin typeface="Constantia"/>
                <a:cs typeface="Constantia"/>
              </a:rPr>
              <a:t>insiste tellement!</a:t>
            </a:r>
            <a:endParaRPr sz="2600">
              <a:latin typeface="Constantia"/>
              <a:cs typeface="Constant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7020" y="364490"/>
            <a:ext cx="3406140" cy="142494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95885" algn="ctr">
              <a:lnSpc>
                <a:spcPct val="100000"/>
              </a:lnSpc>
              <a:spcBef>
                <a:spcPts val="1100"/>
              </a:spcBef>
            </a:pPr>
            <a:r>
              <a:rPr sz="4000" spc="-5" dirty="0">
                <a:solidFill>
                  <a:srgbClr val="0A5294"/>
                </a:solidFill>
                <a:latin typeface="Arial"/>
                <a:cs typeface="Arial"/>
              </a:rPr>
              <a:t>QUOI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00"/>
              </a:spcBef>
            </a:pPr>
            <a:r>
              <a:rPr sz="3600" b="0" spc="-5" dirty="0">
                <a:latin typeface="Arial"/>
                <a:cs typeface="Arial"/>
              </a:rPr>
              <a:t>Inanimé,</a:t>
            </a:r>
            <a:r>
              <a:rPr sz="3600" b="0" spc="-50" dirty="0">
                <a:latin typeface="Arial"/>
                <a:cs typeface="Arial"/>
              </a:rPr>
              <a:t> </a:t>
            </a:r>
            <a:r>
              <a:rPr sz="3600" b="0" spc="-5" dirty="0">
                <a:latin typeface="Arial"/>
                <a:cs typeface="Arial"/>
              </a:rPr>
              <a:t>abstrait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3200" y="796290"/>
            <a:ext cx="46818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12135" algn="l"/>
              </a:tabLst>
            </a:pPr>
            <a:r>
              <a:rPr sz="4800" spc="-5" dirty="0">
                <a:solidFill>
                  <a:srgbClr val="0A5294"/>
                </a:solidFill>
              </a:rPr>
              <a:t>O</a:t>
            </a:r>
            <a:r>
              <a:rPr sz="4800" dirty="0">
                <a:solidFill>
                  <a:srgbClr val="0A5294"/>
                </a:solidFill>
              </a:rPr>
              <a:t>Ù –li</a:t>
            </a:r>
            <a:r>
              <a:rPr sz="4800" spc="10" dirty="0">
                <a:solidFill>
                  <a:srgbClr val="0A5294"/>
                </a:solidFill>
              </a:rPr>
              <a:t>e</a:t>
            </a:r>
            <a:r>
              <a:rPr sz="4800" dirty="0">
                <a:solidFill>
                  <a:srgbClr val="0A5294"/>
                </a:solidFill>
              </a:rPr>
              <a:t>u</a:t>
            </a:r>
            <a:r>
              <a:rPr sz="4800" spc="-15" dirty="0">
                <a:solidFill>
                  <a:srgbClr val="0A5294"/>
                </a:solidFill>
              </a:rPr>
              <a:t> </a:t>
            </a:r>
            <a:r>
              <a:rPr sz="4800" spc="10" dirty="0">
                <a:solidFill>
                  <a:srgbClr val="0A5294"/>
                </a:solidFill>
              </a:rPr>
              <a:t>e</a:t>
            </a:r>
            <a:r>
              <a:rPr sz="4800" dirty="0">
                <a:solidFill>
                  <a:srgbClr val="0A5294"/>
                </a:solidFill>
              </a:rPr>
              <a:t>t	</a:t>
            </a:r>
            <a:r>
              <a:rPr sz="4800" spc="-10" dirty="0">
                <a:solidFill>
                  <a:srgbClr val="0A5294"/>
                </a:solidFill>
              </a:rPr>
              <a:t>t</a:t>
            </a:r>
            <a:r>
              <a:rPr sz="4800" spc="10" dirty="0">
                <a:solidFill>
                  <a:srgbClr val="0A5294"/>
                </a:solidFill>
              </a:rPr>
              <a:t>e</a:t>
            </a:r>
            <a:r>
              <a:rPr sz="4800" spc="-10" dirty="0">
                <a:solidFill>
                  <a:srgbClr val="0A5294"/>
                </a:solidFill>
              </a:rPr>
              <a:t>m</a:t>
            </a:r>
            <a:r>
              <a:rPr sz="4800" spc="-5" dirty="0">
                <a:solidFill>
                  <a:srgbClr val="0A5294"/>
                </a:solidFill>
              </a:rPr>
              <a:t>ps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1068069" y="1891029"/>
            <a:ext cx="666623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00685" algn="l"/>
                <a:tab pos="401320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Il</a:t>
            </a:r>
            <a:r>
              <a:rPr sz="3600" b="1" spc="28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va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dans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des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stations </a:t>
            </a:r>
            <a:r>
              <a:rPr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où</a:t>
            </a:r>
            <a:r>
              <a:rPr sz="3600" b="1" spc="-10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il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peut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faire du</a:t>
            </a:r>
            <a:r>
              <a:rPr sz="3600" b="1" spc="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ski.</a:t>
            </a:r>
            <a:endParaRPr sz="3600">
              <a:latin typeface="Times New Roman"/>
              <a:cs typeface="Times New Roman"/>
            </a:endParaRPr>
          </a:p>
          <a:p>
            <a:pPr marL="12700" marR="846455">
              <a:lnSpc>
                <a:spcPct val="100000"/>
              </a:lnSpc>
              <a:buFont typeface="Arial"/>
              <a:buChar char="•"/>
              <a:tabLst>
                <a:tab pos="287020" algn="l"/>
              </a:tabLst>
            </a:pPr>
            <a:r>
              <a:rPr sz="3600" b="1" dirty="0">
                <a:latin typeface="Times New Roman"/>
                <a:cs typeface="Times New Roman"/>
              </a:rPr>
              <a:t>C’est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l’endroit</a:t>
            </a:r>
            <a:r>
              <a:rPr sz="3600" b="1" spc="-30" dirty="0"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où</a:t>
            </a:r>
            <a:r>
              <a:rPr sz="3600" b="1" spc="-15" dirty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tu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t’es</a:t>
            </a:r>
            <a:r>
              <a:rPr sz="3600" b="1" spc="-1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fait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beaucoup</a:t>
            </a:r>
            <a:r>
              <a:rPr sz="3600" b="1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d’amis.</a:t>
            </a:r>
            <a:endParaRPr sz="3600">
              <a:latin typeface="Times New Roman"/>
              <a:cs typeface="Times New Roman"/>
            </a:endParaRPr>
          </a:p>
          <a:p>
            <a:pPr marL="12700" marR="299085">
              <a:lnSpc>
                <a:spcPct val="100000"/>
              </a:lnSpc>
              <a:buFont typeface="Arial"/>
              <a:buChar char="•"/>
              <a:tabLst>
                <a:tab pos="287020" algn="l"/>
              </a:tabLst>
            </a:pPr>
            <a:r>
              <a:rPr sz="3600" b="1" spc="-5" dirty="0">
                <a:latin typeface="Times New Roman"/>
                <a:cs typeface="Times New Roman"/>
              </a:rPr>
              <a:t>C’est </a:t>
            </a:r>
            <a:r>
              <a:rPr sz="3600" b="1" dirty="0">
                <a:latin typeface="Times New Roman"/>
                <a:cs typeface="Times New Roman"/>
              </a:rPr>
              <a:t>le </a:t>
            </a:r>
            <a:r>
              <a:rPr sz="3600" b="1" spc="-5" dirty="0">
                <a:latin typeface="Times New Roman"/>
                <a:cs typeface="Times New Roman"/>
              </a:rPr>
              <a:t>jour </a:t>
            </a:r>
            <a:r>
              <a:rPr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où </a:t>
            </a:r>
            <a:r>
              <a:rPr sz="3600" b="1" spc="-5" dirty="0">
                <a:latin typeface="Times New Roman"/>
                <a:cs typeface="Times New Roman"/>
              </a:rPr>
              <a:t>les </a:t>
            </a:r>
            <a:r>
              <a:rPr sz="3600" b="1" dirty="0">
                <a:latin typeface="Times New Roman"/>
                <a:cs typeface="Times New Roman"/>
              </a:rPr>
              <a:t>musées </a:t>
            </a:r>
            <a:r>
              <a:rPr sz="3600" b="1" spc="-5" dirty="0">
                <a:latin typeface="Times New Roman"/>
                <a:cs typeface="Times New Roman"/>
              </a:rPr>
              <a:t>sont </a:t>
            </a:r>
            <a:r>
              <a:rPr sz="3600" b="1" spc="-88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fermés.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2480" y="335279"/>
            <a:ext cx="158877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5" dirty="0">
                <a:solidFill>
                  <a:srgbClr val="0A5294"/>
                </a:solidFill>
                <a:latin typeface="Calibri"/>
                <a:cs typeface="Calibri"/>
              </a:rPr>
              <a:t>DO</a:t>
            </a:r>
            <a:r>
              <a:rPr sz="5000" spc="5" dirty="0">
                <a:solidFill>
                  <a:srgbClr val="0A5294"/>
                </a:solidFill>
                <a:latin typeface="Calibri"/>
                <a:cs typeface="Calibri"/>
              </a:rPr>
              <a:t>N</a:t>
            </a:r>
            <a:r>
              <a:rPr sz="5000" dirty="0">
                <a:solidFill>
                  <a:srgbClr val="0A5294"/>
                </a:solidFill>
                <a:latin typeface="Calibri"/>
                <a:cs typeface="Calibri"/>
              </a:rPr>
              <a:t>T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459" y="1005910"/>
            <a:ext cx="8272780" cy="4324261"/>
          </a:xfrm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5000" b="1" spc="-5" dirty="0">
                <a:solidFill>
                  <a:srgbClr val="006600"/>
                </a:solidFill>
                <a:latin typeface="Calibri"/>
                <a:cs typeface="Calibri"/>
              </a:rPr>
              <a:t>1.</a:t>
            </a:r>
            <a:r>
              <a:rPr sz="5000" b="1" spc="-30" dirty="0">
                <a:solidFill>
                  <a:srgbClr val="006600"/>
                </a:solidFill>
                <a:latin typeface="Calibri"/>
                <a:cs typeface="Calibri"/>
              </a:rPr>
              <a:t> </a:t>
            </a:r>
            <a:r>
              <a:rPr sz="5000" b="1" dirty="0">
                <a:solidFill>
                  <a:srgbClr val="FF0000"/>
                </a:solidFill>
                <a:latin typeface="Calibri"/>
                <a:cs typeface="Calibri"/>
              </a:rPr>
              <a:t>Complément</a:t>
            </a:r>
            <a:r>
              <a:rPr sz="50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000" b="1" dirty="0">
                <a:solidFill>
                  <a:srgbClr val="FF0000"/>
                </a:solidFill>
                <a:latin typeface="Calibri"/>
                <a:cs typeface="Calibri"/>
              </a:rPr>
              <a:t>d’objet</a:t>
            </a:r>
            <a:r>
              <a:rPr sz="50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5000" b="1" spc="-5" dirty="0">
                <a:solidFill>
                  <a:srgbClr val="FF0000"/>
                </a:solidFill>
                <a:latin typeface="Calibri"/>
                <a:cs typeface="Calibri"/>
              </a:rPr>
              <a:t>indirect</a:t>
            </a:r>
            <a:endParaRPr sz="50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314325" marR="849630" indent="-273050">
              <a:lnSpc>
                <a:spcPts val="3960"/>
              </a:lnSpc>
              <a:spcBef>
                <a:spcPts val="1019"/>
              </a:spcBef>
              <a:buClr>
                <a:srgbClr val="0ACFD8"/>
              </a:buClr>
              <a:buSzPct val="94444"/>
              <a:buFont typeface="Wingdings 2"/>
              <a:buChar char=""/>
              <a:tabLst>
                <a:tab pos="314960" algn="l"/>
              </a:tabLst>
            </a:pP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Elle a </a:t>
            </a: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une nièce </a:t>
            </a:r>
            <a:r>
              <a:rPr sz="3600" b="1" dirty="0">
                <a:solidFill>
                  <a:srgbClr val="0A5294"/>
                </a:solidFill>
                <a:latin typeface="Constantia"/>
                <a:cs typeface="Constantia"/>
              </a:rPr>
              <a:t>dont 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elle est </a:t>
            </a:r>
            <a:r>
              <a:rPr sz="3600" b="1" spc="-10" dirty="0">
                <a:solidFill>
                  <a:srgbClr val="006600"/>
                </a:solidFill>
                <a:latin typeface="Constantia"/>
                <a:cs typeface="Constantia"/>
              </a:rPr>
              <a:t>très </a:t>
            </a:r>
            <a:r>
              <a:rPr sz="3600" b="1" spc="-850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3600" b="1" spc="-10" dirty="0">
                <a:solidFill>
                  <a:srgbClr val="006600"/>
                </a:solidFill>
                <a:latin typeface="Constantia"/>
                <a:cs typeface="Constantia"/>
              </a:rPr>
              <a:t>fière.</a:t>
            </a:r>
            <a:endParaRPr sz="3600" dirty="0">
              <a:latin typeface="Constantia"/>
              <a:cs typeface="Constantia"/>
            </a:endParaRPr>
          </a:p>
          <a:p>
            <a:pPr marL="314325" marR="1132205" indent="-273050">
              <a:lnSpc>
                <a:spcPts val="3960"/>
              </a:lnSpc>
              <a:spcBef>
                <a:spcPts val="910"/>
              </a:spcBef>
              <a:buClr>
                <a:srgbClr val="0ACFD8"/>
              </a:buClr>
              <a:buSzPct val="94444"/>
              <a:buFont typeface="Wingdings 2"/>
              <a:buChar char=""/>
              <a:tabLst>
                <a:tab pos="314960" algn="l"/>
              </a:tabLst>
            </a:pP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Tu 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as </a:t>
            </a: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essayé plusieurs blouses, 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0A5294"/>
                </a:solidFill>
                <a:latin typeface="Constantia"/>
                <a:cs typeface="Constantia"/>
              </a:rPr>
              <a:t>dont 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tu</a:t>
            </a:r>
            <a:r>
              <a:rPr sz="3600" b="1" spc="-10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as</a:t>
            </a: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 choisi</a:t>
            </a:r>
            <a:r>
              <a:rPr sz="3600" b="1" spc="-15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la </a:t>
            </a: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plus</a:t>
            </a:r>
            <a:r>
              <a:rPr sz="3600" b="1" spc="-10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simple.</a:t>
            </a:r>
            <a:endParaRPr sz="3600" dirty="0">
              <a:latin typeface="Constantia"/>
              <a:cs typeface="Constantia"/>
            </a:endParaRPr>
          </a:p>
          <a:p>
            <a:pPr marL="314325" marR="454025" indent="-273050">
              <a:lnSpc>
                <a:spcPts val="3960"/>
              </a:lnSpc>
              <a:spcBef>
                <a:spcPts val="900"/>
              </a:spcBef>
              <a:buClr>
                <a:srgbClr val="0ACFD8"/>
              </a:buClr>
              <a:buSzPct val="94444"/>
              <a:buFont typeface="Wingdings 2"/>
              <a:buChar char=""/>
              <a:tabLst>
                <a:tab pos="314960" algn="l"/>
              </a:tabLst>
            </a:pP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Te rappelles-tu 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le gosse </a:t>
            </a:r>
            <a:r>
              <a:rPr sz="3600" b="1" dirty="0">
                <a:solidFill>
                  <a:srgbClr val="0A5294"/>
                </a:solidFill>
                <a:latin typeface="Constantia"/>
                <a:cs typeface="Constantia"/>
              </a:rPr>
              <a:t>dont </a:t>
            </a: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je 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t’ai </a:t>
            </a:r>
            <a:r>
              <a:rPr sz="3600" b="1" spc="-850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parlé?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 Il</a:t>
            </a:r>
            <a:r>
              <a:rPr sz="3600" b="1" spc="5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est</a:t>
            </a:r>
            <a:r>
              <a:rPr sz="3600" b="1" dirty="0">
                <a:solidFill>
                  <a:srgbClr val="006600"/>
                </a:solidFill>
                <a:latin typeface="Constantia"/>
                <a:cs typeface="Constantia"/>
              </a:rPr>
              <a:t> </a:t>
            </a:r>
            <a:r>
              <a:rPr sz="3600" b="1" spc="-5" dirty="0">
                <a:solidFill>
                  <a:srgbClr val="006600"/>
                </a:solidFill>
                <a:latin typeface="Constantia"/>
                <a:cs typeface="Constantia"/>
              </a:rPr>
              <a:t>génial!</a:t>
            </a:r>
            <a:endParaRPr sz="3600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796290"/>
            <a:ext cx="16402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>
                <a:solidFill>
                  <a:srgbClr val="0A5294"/>
                </a:solidFill>
              </a:rPr>
              <a:t>D</a:t>
            </a:r>
            <a:r>
              <a:rPr sz="4400" spc="-5" dirty="0">
                <a:solidFill>
                  <a:srgbClr val="0A5294"/>
                </a:solidFill>
              </a:rPr>
              <a:t>O</a:t>
            </a:r>
            <a:r>
              <a:rPr sz="4400" dirty="0">
                <a:solidFill>
                  <a:srgbClr val="0A5294"/>
                </a:solidFill>
              </a:rPr>
              <a:t>NT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068069" y="1466850"/>
            <a:ext cx="7106920" cy="37061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7630" marR="591185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B. exprime l’appartenance, </a:t>
            </a:r>
            <a:r>
              <a:rPr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la </a:t>
            </a:r>
            <a:r>
              <a:rPr sz="4000" b="1" spc="-9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possession</a:t>
            </a:r>
            <a:endParaRPr sz="48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4000" b="1" spc="-5" dirty="0">
                <a:solidFill>
                  <a:srgbClr val="03607A"/>
                </a:solidFill>
                <a:latin typeface="Times New Roman"/>
                <a:cs typeface="Times New Roman"/>
              </a:rPr>
              <a:t>Gilbert écrit une pièce </a:t>
            </a:r>
            <a:r>
              <a:rPr sz="4000" b="1" dirty="0">
                <a:solidFill>
                  <a:srgbClr val="CC3300"/>
                </a:solidFill>
                <a:latin typeface="Times New Roman"/>
                <a:cs typeface="Times New Roman"/>
              </a:rPr>
              <a:t>dont </a:t>
            </a:r>
            <a:r>
              <a:rPr sz="4000" b="1" dirty="0">
                <a:solidFill>
                  <a:srgbClr val="03607A"/>
                </a:solidFill>
                <a:latin typeface="Times New Roman"/>
                <a:cs typeface="Times New Roman"/>
              </a:rPr>
              <a:t>il est </a:t>
            </a:r>
            <a:r>
              <a:rPr sz="4000" b="1" spc="-985" dirty="0">
                <a:solidFill>
                  <a:srgbClr val="03607A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03607A"/>
                </a:solidFill>
                <a:latin typeface="Times New Roman"/>
                <a:cs typeface="Times New Roman"/>
              </a:rPr>
              <a:t>le</a:t>
            </a:r>
            <a:r>
              <a:rPr sz="4000" b="1" spc="-15" dirty="0">
                <a:solidFill>
                  <a:srgbClr val="03607A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03607A"/>
                </a:solidFill>
                <a:latin typeface="Times New Roman"/>
                <a:cs typeface="Times New Roman"/>
              </a:rPr>
              <a:t>personnage</a:t>
            </a:r>
            <a:r>
              <a:rPr sz="4000" b="1" dirty="0">
                <a:solidFill>
                  <a:srgbClr val="03607A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03607A"/>
                </a:solidFill>
                <a:latin typeface="Times New Roman"/>
                <a:cs typeface="Times New Roman"/>
              </a:rPr>
              <a:t>principal</a:t>
            </a:r>
            <a:r>
              <a:rPr sz="3600" b="1" spc="-5" dirty="0" smtClean="0">
                <a:solidFill>
                  <a:srgbClr val="03607A"/>
                </a:solidFill>
                <a:latin typeface="Times New Roman"/>
                <a:cs typeface="Times New Roman"/>
              </a:rPr>
              <a:t>.</a:t>
            </a:r>
            <a:endParaRPr sz="4150" dirty="0">
              <a:latin typeface="Times New Roman"/>
              <a:cs typeface="Times New Roman"/>
            </a:endParaRPr>
          </a:p>
          <a:p>
            <a:pPr marL="12700" marR="288290">
              <a:lnSpc>
                <a:spcPct val="100000"/>
              </a:lnSpc>
            </a:pPr>
            <a:r>
              <a:rPr sz="4000" b="1" spc="-5" dirty="0">
                <a:solidFill>
                  <a:srgbClr val="03607A"/>
                </a:solidFill>
                <a:latin typeface="Times New Roman"/>
                <a:cs typeface="Times New Roman"/>
              </a:rPr>
              <a:t>C’est </a:t>
            </a:r>
            <a:r>
              <a:rPr sz="4000" b="1" spc="-10" dirty="0">
                <a:solidFill>
                  <a:srgbClr val="03607A"/>
                </a:solidFill>
                <a:latin typeface="Times New Roman"/>
                <a:cs typeface="Times New Roman"/>
              </a:rPr>
              <a:t>une </a:t>
            </a:r>
            <a:r>
              <a:rPr sz="4000" b="1" spc="-5" dirty="0">
                <a:solidFill>
                  <a:srgbClr val="03607A"/>
                </a:solidFill>
                <a:latin typeface="Times New Roman"/>
                <a:cs typeface="Times New Roman"/>
              </a:rPr>
              <a:t>chanson </a:t>
            </a:r>
            <a:r>
              <a:rPr sz="4000" b="1" spc="-5" dirty="0">
                <a:solidFill>
                  <a:srgbClr val="CC3300"/>
                </a:solidFill>
                <a:latin typeface="Times New Roman"/>
                <a:cs typeface="Times New Roman"/>
              </a:rPr>
              <a:t>dont </a:t>
            </a:r>
            <a:r>
              <a:rPr sz="4000" b="1" spc="-5" dirty="0">
                <a:solidFill>
                  <a:srgbClr val="03607A"/>
                </a:solidFill>
                <a:latin typeface="Times New Roman"/>
                <a:cs typeface="Times New Roman"/>
              </a:rPr>
              <a:t>Patrick </a:t>
            </a:r>
            <a:r>
              <a:rPr sz="4000" b="1" spc="-985" dirty="0">
                <a:solidFill>
                  <a:srgbClr val="03607A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03607A"/>
                </a:solidFill>
                <a:latin typeface="Times New Roman"/>
                <a:cs typeface="Times New Roman"/>
              </a:rPr>
              <a:t>est</a:t>
            </a:r>
            <a:r>
              <a:rPr sz="4000" b="1" spc="-15" dirty="0">
                <a:solidFill>
                  <a:srgbClr val="03607A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03607A"/>
                </a:solidFill>
                <a:latin typeface="Times New Roman"/>
                <a:cs typeface="Times New Roman"/>
              </a:rPr>
              <a:t>le</a:t>
            </a:r>
            <a:r>
              <a:rPr sz="4000" b="1" spc="-10" dirty="0">
                <a:solidFill>
                  <a:srgbClr val="03607A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03607A"/>
                </a:solidFill>
                <a:latin typeface="Times New Roman"/>
                <a:cs typeface="Times New Roman"/>
              </a:rPr>
              <a:t>compositeur.</a:t>
            </a:r>
            <a:endParaRPr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759</Words>
  <Application>Microsoft Office PowerPoint</Application>
  <PresentationFormat>On-screen Show (4:3)</PresentationFormat>
  <Paragraphs>88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Constantia</vt:lpstr>
      <vt:lpstr>Constantia-BoldItalic</vt:lpstr>
      <vt:lpstr>Garamond</vt:lpstr>
      <vt:lpstr>Times New Roman</vt:lpstr>
      <vt:lpstr>TimesNewRomanPS-BoldItalicMT</vt:lpstr>
      <vt:lpstr>Verdana</vt:lpstr>
      <vt:lpstr>Wingdings 2</vt:lpstr>
      <vt:lpstr>Office Theme</vt:lpstr>
      <vt:lpstr>PowerPoint Presentation</vt:lpstr>
      <vt:lpstr>QUI ( sujet)</vt:lpstr>
      <vt:lpstr>QUI (complément d’objet direct,  remplace nom de personne)</vt:lpstr>
      <vt:lpstr>QUE/QU’ (complément d’objet direct)</vt:lpstr>
      <vt:lpstr>OBSERVATIONS</vt:lpstr>
      <vt:lpstr>QUOI Inanimé, abstrait</vt:lpstr>
      <vt:lpstr>OÙ –lieu et temps</vt:lpstr>
      <vt:lpstr>DONT</vt:lpstr>
      <vt:lpstr>DONT</vt:lpstr>
      <vt:lpstr>OBSERVATIONS:</vt:lpstr>
      <vt:lpstr>RELATIFS COMPOSÉS</vt:lpstr>
      <vt:lpstr>1. Sujet</vt:lpstr>
      <vt:lpstr>PowerPoint Presentation</vt:lpstr>
      <vt:lpstr>PowerPoint Presentation</vt:lpstr>
      <vt:lpstr>PowerPoint Presentation</vt:lpstr>
      <vt:lpstr>PowerPoint Presentation</vt:lpstr>
      <vt:lpstr>1. Animé</vt:lpstr>
      <vt:lpstr>Inanimé</vt:lpstr>
      <vt:lpstr>Complétez: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Yelena Smith</dc:creator>
  <cp:lastModifiedBy>User</cp:lastModifiedBy>
  <cp:revision>3</cp:revision>
  <dcterms:created xsi:type="dcterms:W3CDTF">2021-03-07T21:40:59Z</dcterms:created>
  <dcterms:modified xsi:type="dcterms:W3CDTF">2021-03-08T14:24:00Z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2011-03-22T00:00:00Z</vt:filetime>
  </property>
  <property fmtid="{D5CDD505-2E9C-101B-9397-08002B2CF9AE}" pid="3" name="Creator">
    <vt:lpwstr>Impress</vt:lpwstr>
  </property>
  <property fmtid="{D5CDD505-2E9C-101B-9397-08002B2CF9AE}" pid="4" name="LastSaved">
    <vt:filetime>2011-03-22T00:00:00Z</vt:filetime>
  </property>
</Properties>
</file>