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0" r:id="rId4"/>
    <p:sldId id="267" r:id="rId5"/>
    <p:sldId id="266" r:id="rId6"/>
    <p:sldId id="257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6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7752C-BBF9-C640-89EE-7D276EC81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86B8F-28BA-834A-A7EC-C347BFF9A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4E7DF-460E-844C-B1E8-6E52C56A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3FDE8-EFCE-4E4D-95A2-ABB7026CC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30627-535C-2B49-8563-2292268F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7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70663-C339-7F44-AC56-261859ED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294E0-5034-6542-9746-9DF31CF30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6F1BC-2CFC-8C40-A01B-F35BBA45E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8640C-6DDC-0744-B384-12DEC95B4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CBC54-9DEF-254E-B542-3653F939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2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71C7F6-03CE-544E-9E48-9147D27B1A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A1A68-77DB-694D-908A-EEFD8CC51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D60BF-95CB-4D41-9F86-34CB3D84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51647-F8B0-6E47-B222-9BA716A68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E2A1A-3FD7-4445-8160-A29C8C80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0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84F5C-A087-8D47-BA87-4DBDECC1F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4CF5E-A1E6-0345-BDC5-E40B7FC71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3F2AA-9980-0540-BD79-FC3D79C5B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F2BD9-D2BA-974C-B6A7-8D2B4D6DB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3424E-92C3-914A-B65C-6568874B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3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F7C33-FFB6-C145-81CA-874D0033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5E146-A02E-CA4C-9864-F2233CEE8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74189-99FD-6742-A405-62D58DB71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ACE78-5940-ED4A-8745-0A5B412BD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67A7F-DF47-374A-95C7-70956233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0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A1479-A532-C349-82D2-7A21C0763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EF25E-F120-F743-9D3D-E4C4DAD5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E4BD58-63B4-564E-8FB4-757B86863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EC0E9-5BF0-D244-971A-B61F4757F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40B3C-7957-F047-A408-EF5DFCA5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3F00D-5043-EE48-A62A-7706B1BF4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17FFB-487C-944B-A5AF-B7037BD1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90D17-7CB7-D646-9E2E-E0BD1B690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C368D-8EF1-CD48-8532-3FE9B6C1D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75471A-0FED-A545-8A43-75DF10FDF4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C1620-A822-A644-8DBF-6BC70A537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7A5771-0611-D14F-8DC7-56FB9BF4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DE5011-7675-B34D-A881-44F96C848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37832-4EDA-CA4D-A5A7-4094C049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3CF2-41FC-1E44-B5B1-BF5EA92B2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A92B-4A5C-4C47-9152-8E4FFEA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C4DF8-0741-3D4E-BCFB-FCC35700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5ECA8-20E1-9843-9ABD-EE05D74F0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171414-FA8F-BB49-93F7-DF66C7C1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4C847-078E-AD4C-BD89-8275DA5B9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2F1B6-13D8-3344-ABC7-B6D2EEC67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11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9EF4F-88A1-544E-B2B7-FFDB03CCF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C4318-9E74-7344-BBA8-F4CEB4A09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A5D548-0F68-2A4B-8B17-0CF15E701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A2DAD-C6D5-E840-85AE-EBE4C891D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0DB79-31E0-0E46-B197-232F045C6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03894-9860-A64F-B557-EF9E1ADF0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95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DEAD-31FE-F44A-87DB-3131E3439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3BA281-DF4D-C54F-97E0-B154A3CE05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1AADD3-1484-8A4C-96EE-6E167B169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D6F5E8-0703-DC44-998F-03C7B5200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546268-68BB-8941-8847-C1C1AD884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C58DA-2A4D-A347-80C8-828ECDB83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6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9D60E0-9E09-714F-8789-CFF1A2EFD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14067-0577-1A47-9423-412BCDD37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8EE43-CCEB-5142-B2BB-37F29093B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6D262-92AB-AB4E-A785-C7C4040D4F26}" type="datetimeFigureOut">
              <a:rPr lang="en-US" smtClean="0"/>
              <a:t>4/7/21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61C67-E8DD-EA46-9B44-595634229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C4927-6941-D24A-B0CA-936FC5272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B9004-998C-7445-AB63-72260BE3C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50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icroaggressions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1D69B3-7F83-6F4B-B237-BB918258E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7200"/>
              <a:t>What exactly is a microaggression?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92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3AC4F5-75F5-D74E-9933-6331D038B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9254" y="167211"/>
            <a:ext cx="4962782" cy="597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02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12788-19D4-4549-9D83-3C5858603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endParaRPr lang="en-CA" sz="2200"/>
          </a:p>
          <a:p>
            <a:r>
              <a:rPr lang="en-CA" sz="2200"/>
              <a:t>"</a:t>
            </a:r>
            <a:r>
              <a:rPr lang="en-CA" sz="2200" b="1"/>
              <a:t>The everyday </a:t>
            </a:r>
            <a:r>
              <a:rPr lang="en-CA" sz="2200"/>
              <a:t>slights, indignities, put downs and insults that people of color, women, 2SLGBTQ+ populations or those who are marginalized experiences in their day-to-day interactions with people."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71763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A3ACF7-E654-B64A-97BC-AF7E8EF19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sz="4000"/>
              <a:t>Why is learning about microaggressions important?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F6B7C-1495-DB4A-9859-05AAB8493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r>
              <a:rPr lang="en-CA" sz="2000" dirty="0"/>
              <a:t>Racial microaggressions are everyday insults or derogatory messages directed toward minorities and people of color, often from well-intentioned people who believe they’ve done nothing offensive.</a:t>
            </a:r>
          </a:p>
          <a:p>
            <a:endParaRPr lang="en-CA" sz="2000" baseline="30000" dirty="0"/>
          </a:p>
          <a:p>
            <a:r>
              <a:rPr lang="en-CA" sz="2000" dirty="0"/>
              <a:t>Any minority group can experience microaggressions, which may be based on gender, race, ethnicity, nationality, religion, socioeconomic status, or disability.</a:t>
            </a:r>
          </a:p>
          <a:p>
            <a:endParaRPr lang="en-CA" sz="2000" baseline="30000" dirty="0"/>
          </a:p>
          <a:p>
            <a:r>
              <a:rPr lang="en-CA" sz="2000" dirty="0"/>
              <a:t> While a microaggression may seem harmless</a:t>
            </a:r>
            <a:r>
              <a:rPr lang="en-CA" sz="2000" b="1" dirty="0"/>
              <a:t>, a lifetime of microaggressions</a:t>
            </a:r>
            <a:r>
              <a:rPr lang="en-CA" sz="2000" dirty="0"/>
              <a:t> can be quite devastating to a person’s mental and physical health.</a:t>
            </a:r>
          </a:p>
          <a:p>
            <a:pPr marL="0" indent="0">
              <a:buNone/>
            </a:pPr>
            <a:br>
              <a:rPr lang="en-CA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1529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59216-E540-3349-8D1D-90A909F99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Breaking Prejudice: A metaphor to help explain microaggressions for people who still don’t think microaggressions are a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7B98E-4F18-4845-86A2-474C9CBA6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8288" y="1825625"/>
            <a:ext cx="2195512" cy="4351338"/>
          </a:xfrm>
        </p:spPr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=nQ9l7y4UuxY&amp;ab_channel=</a:t>
            </a:r>
            <a:r>
              <a:rPr lang="en-US" dirty="0" err="1"/>
              <a:t>TheTeacherColeman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C25678-C9DB-FB4C-9E4F-8E114B25D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2073860"/>
            <a:ext cx="7902575" cy="447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4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FA9F57-78A4-9A47-A501-63F495BFF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sz="4000" dirty="0"/>
              <a:t>What does a microaggression look like?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710F5-F4DE-CA4C-8922-3F5246402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r>
              <a:rPr lang="en-CA" sz="2200" dirty="0"/>
              <a:t>An Asian-American student is complimented by a professor for speaking perfect English, but it's actually his first language.</a:t>
            </a:r>
          </a:p>
          <a:p>
            <a:endParaRPr lang="en-CA" sz="2200" dirty="0"/>
          </a:p>
          <a:p>
            <a:r>
              <a:rPr lang="en-CA" sz="2200" dirty="0"/>
              <a:t>A black man notices that a white woman flinches and clutches her bag as she sees him in the elevator she's about to enter, and is painfully reminded of racial stereotypes. </a:t>
            </a:r>
          </a:p>
          <a:p>
            <a:endParaRPr lang="en-CA" sz="2200" dirty="0"/>
          </a:p>
          <a:p>
            <a:r>
              <a:rPr lang="en-CA" sz="2200" dirty="0"/>
              <a:t>A woman speaks up in an important meeting, but she can barely get a word in without being interrupted by her male colleagues.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49406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B71B79-9A4F-A744-9A72-DDBB6ACB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sz="4000"/>
              <a:t>Implicit Bias and Microaggressions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B2973-F9AF-9549-A522-55037BF52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r>
              <a:rPr lang="en-CA" sz="1700" dirty="0"/>
              <a:t>Over the years, the concept has been extended beyond race to include similar events and experiences of other marginalized groups, including women, 2slgbtq+, people with disabilities, etc.</a:t>
            </a:r>
          </a:p>
          <a:p>
            <a:endParaRPr lang="en-CA" sz="1700" dirty="0"/>
          </a:p>
          <a:p>
            <a:r>
              <a:rPr lang="en-CA" sz="1700" b="1" dirty="0"/>
              <a:t>In schools, </a:t>
            </a:r>
            <a:r>
              <a:rPr lang="en-CA" sz="1700" dirty="0"/>
              <a:t>students report that </a:t>
            </a:r>
            <a:r>
              <a:rPr lang="en-CA" sz="17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experiences like these</a:t>
            </a:r>
            <a:r>
              <a:rPr lang="en-CA" sz="1700" dirty="0"/>
              <a:t> are fairly common:</a:t>
            </a:r>
          </a:p>
          <a:p>
            <a:r>
              <a:rPr lang="en-CA" sz="1700" dirty="0"/>
              <a:t>“In high school, boys in my math classes would look over my shoulder and unsolicited point out my errors with their pencils.”</a:t>
            </a:r>
          </a:p>
          <a:p>
            <a:r>
              <a:rPr lang="en-CA" sz="1700" dirty="0"/>
              <a:t>“Sometimes I’m asked, ‘Why are you so white?’ meaning that people with Arab names and heritage are supposed to be all dark-skinned, and I’m asked to justify my skin color and explain why I don’t match their racial stereotypes.”</a:t>
            </a:r>
          </a:p>
          <a:p>
            <a:r>
              <a:rPr lang="en-CA" sz="1700" dirty="0"/>
              <a:t>Other microaggressions include teachers being surprised by certain students’ achievements or holding tests on religious holidays, and peers imitating foreign accents</a:t>
            </a:r>
            <a:br>
              <a:rPr lang="en-CA" sz="1700" dirty="0"/>
            </a:b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919822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FDA47BC-3069-47F5-8257-24B3B1F76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129276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AF3D8984-6737-9343-B935-A88CAFCA3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359" y="1445392"/>
            <a:ext cx="2648371" cy="2123941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AE95D8F-9825-4222-8846-E3461598C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6F3A73-03A3-6145-90D7-28D9AEB40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0320" y="1537795"/>
            <a:ext cx="2659472" cy="15375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F784308-C5A1-6F4F-A800-997C4E961C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143" y="587928"/>
            <a:ext cx="2646677" cy="3437242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42B920A-73AD-402A-8EEF-B88E1A939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7686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0C9EB70-BC82-414A-BF8D-AD7FC6727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66096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88083BCD-3198-6F47-8DEC-BAABFC6FA9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7705" y="1579611"/>
            <a:ext cx="2648372" cy="1681219"/>
          </a:xfrm>
          <a:prstGeom prst="rect">
            <a:avLst/>
          </a:prstGeom>
        </p:spPr>
      </p:pic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217665F-0036-444A-8D4A-33AF36A36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8453F01-7788-E948-8153-82F5A6D01914}"/>
              </a:ext>
            </a:extLst>
          </p:cNvPr>
          <p:cNvSpPr txBox="1"/>
          <p:nvPr/>
        </p:nvSpPr>
        <p:spPr>
          <a:xfrm>
            <a:off x="3290143" y="4999581"/>
            <a:ext cx="6248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types of microaggressions can we avoid?</a:t>
            </a:r>
          </a:p>
        </p:txBody>
      </p:sp>
    </p:spTree>
    <p:extLst>
      <p:ext uri="{BB962C8B-B14F-4D97-AF65-F5344CB8AC3E}">
        <p14:creationId xmlns:p14="http://schemas.microsoft.com/office/powerpoint/2010/main" val="314774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A681AA-DCC3-754E-8BE4-C96C0A19E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sz="4000"/>
              <a:t>What can we do?? Let’s Make A Change So Everyone Feels Safe at CPA !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6E61A-13F2-E946-921C-981ECB802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4"/>
            <a:ext cx="10515600" cy="3694176"/>
          </a:xfrm>
        </p:spPr>
        <p:txBody>
          <a:bodyPr>
            <a:normAutofit/>
          </a:bodyPr>
          <a:lstStyle/>
          <a:p>
            <a:r>
              <a:rPr lang="en-US" sz="2200"/>
              <a:t>#1 Start conversations about unlearning our biases and stereotypes we have been taught</a:t>
            </a:r>
          </a:p>
          <a:p>
            <a:r>
              <a:rPr lang="en-US" sz="2200"/>
              <a:t>#2 Avoid saying things with implicit assumptions based on stereotypes</a:t>
            </a:r>
          </a:p>
          <a:p>
            <a:r>
              <a:rPr lang="en-US" sz="2200"/>
              <a:t>#3 Stop assigning smarts based on race or gender</a:t>
            </a:r>
          </a:p>
          <a:p>
            <a:r>
              <a:rPr lang="en-US" sz="2200"/>
              <a:t>#4 Ask our teachers to help us educate ourselves on these topics and hold our education system accountable so we can condemn and unlearn racism </a:t>
            </a:r>
          </a:p>
          <a:p>
            <a:r>
              <a:rPr lang="en-US" sz="2200"/>
              <a:t>#5 Check our unconscious biases and work to educate ourselves on how we can become more inclusive and anti-racist </a:t>
            </a: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520757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499</Words>
  <Application>Microsoft Macintosh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What exactly is a microaggression?</vt:lpstr>
      <vt:lpstr>PowerPoint Presentation</vt:lpstr>
      <vt:lpstr>PowerPoint Presentation</vt:lpstr>
      <vt:lpstr>Why is learning about microaggressions important?</vt:lpstr>
      <vt:lpstr>Breaking Prejudice: A metaphor to help explain microaggressions for people who still don’t think microaggressions are a problem</vt:lpstr>
      <vt:lpstr>What does a microaggression look like?</vt:lpstr>
      <vt:lpstr>Implicit Bias and Microaggressions</vt:lpstr>
      <vt:lpstr>PowerPoint Presentation</vt:lpstr>
      <vt:lpstr>What can we do?? Let’s Make A Change So Everyone Feels Safe at CPA 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exactly is a microaggression?</dc:title>
  <dc:creator>Elliott Christopher</dc:creator>
  <cp:lastModifiedBy>Elliott Christopher</cp:lastModifiedBy>
  <cp:revision>5</cp:revision>
  <dcterms:created xsi:type="dcterms:W3CDTF">2021-04-06T16:15:06Z</dcterms:created>
  <dcterms:modified xsi:type="dcterms:W3CDTF">2021-04-07T13:16:09Z</dcterms:modified>
</cp:coreProperties>
</file>